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drawings/drawing9.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10.xml" ContentType="application/vnd.openxmlformats-officedocument.drawingml.chartshapes+xml"/>
  <Override PartName="/ppt/charts/chart16.xml" ContentType="application/vnd.openxmlformats-officedocument.drawingml.chart+xml"/>
  <Override PartName="/ppt/drawings/drawing1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7"/>
  </p:notesMasterIdLst>
  <p:sldIdLst>
    <p:sldId id="256" r:id="rId2"/>
    <p:sldId id="424" r:id="rId3"/>
    <p:sldId id="425" r:id="rId4"/>
    <p:sldId id="426" r:id="rId5"/>
    <p:sldId id="427" r:id="rId6"/>
    <p:sldId id="428" r:id="rId7"/>
    <p:sldId id="441" r:id="rId8"/>
    <p:sldId id="367" r:id="rId9"/>
    <p:sldId id="368" r:id="rId10"/>
    <p:sldId id="370" r:id="rId11"/>
    <p:sldId id="356" r:id="rId12"/>
    <p:sldId id="402" r:id="rId13"/>
    <p:sldId id="357" r:id="rId14"/>
    <p:sldId id="358" r:id="rId15"/>
    <p:sldId id="371" r:id="rId16"/>
    <p:sldId id="359" r:id="rId17"/>
    <p:sldId id="360" r:id="rId18"/>
    <p:sldId id="361" r:id="rId19"/>
    <p:sldId id="372" r:id="rId20"/>
    <p:sldId id="364" r:id="rId21"/>
    <p:sldId id="374" r:id="rId22"/>
    <p:sldId id="375" r:id="rId23"/>
    <p:sldId id="389" r:id="rId24"/>
    <p:sldId id="387" r:id="rId25"/>
    <p:sldId id="394" r:id="rId26"/>
    <p:sldId id="390" r:id="rId27"/>
    <p:sldId id="396" r:id="rId28"/>
    <p:sldId id="403" r:id="rId29"/>
    <p:sldId id="409" r:id="rId30"/>
    <p:sldId id="410" r:id="rId31"/>
    <p:sldId id="391" r:id="rId32"/>
    <p:sldId id="399" r:id="rId33"/>
    <p:sldId id="397" r:id="rId34"/>
    <p:sldId id="400" r:id="rId35"/>
    <p:sldId id="398" r:id="rId36"/>
    <p:sldId id="392" r:id="rId37"/>
    <p:sldId id="411" r:id="rId38"/>
    <p:sldId id="412" r:id="rId39"/>
    <p:sldId id="413" r:id="rId40"/>
    <p:sldId id="414" r:id="rId41"/>
    <p:sldId id="393" r:id="rId42"/>
    <p:sldId id="418" r:id="rId43"/>
    <p:sldId id="417" r:id="rId44"/>
    <p:sldId id="416" r:id="rId45"/>
    <p:sldId id="415" r:id="rId46"/>
    <p:sldId id="440" r:id="rId47"/>
    <p:sldId id="432" r:id="rId48"/>
    <p:sldId id="433" r:id="rId49"/>
    <p:sldId id="434" r:id="rId50"/>
    <p:sldId id="435" r:id="rId51"/>
    <p:sldId id="436" r:id="rId52"/>
    <p:sldId id="437" r:id="rId53"/>
    <p:sldId id="438" r:id="rId54"/>
    <p:sldId id="439" r:id="rId55"/>
    <p:sldId id="366"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0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zunigase\Configuraci&#243;n%20local\Archivos%20temporales%20de%20Internet\Content.Outlook\D2PWTPPM\Estad&#237;sticas%20Suministros%20de%20Oficina%20(mayo%20Junio%2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zunigase\Configuraci&#243;n%20local\Archivos%20temporales%20de%20Internet\Content.Outlook\D2PWTPPM\Estad&#237;sticas%20Convenio%20Marco%20Llantas%20Junio%20201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zunigase\Configuraci&#243;n%20local\Archivos%20temporales%20de%20Internet\Content.Outlook\D2PWTPPM\Estad&#237;sticas%20Convenio%20Marco%20Llantas%20Junio%202012.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zunigase\Configuraci&#243;n%20local\Archivos%20temporales%20de%20Internet\Content.Outlook\D2PWTPPM\Estad&#237;sticas%20Convenio%20Marco%20Llantas%20Junio%20201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Documents%20and%20Settings\zunigase\Configuraci&#243;n%20local\Archivos%20temporales%20de%20Internet\Content.Outlook\D2PWTPPM\Estad&#237;sticas%20Convenio%20Tiquetes%20A&#233;reos%20(Junio%202012)%20(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zunigase\Configuraci&#243;n%20local\Archivos%20temporales%20de%20Internet\Content.Outlook\D2PWTPPM\Estad&#237;sticas%20Convenio%20Tiquetes%20A&#233;reos%20(Junio%202012)%20(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zunigase\Configuraci&#243;n%20local\Archivos%20temporales%20de%20Internet\Content.Outlook\D2PWTPPM\Estad&#237;sticas%20Convenio%20Tiquetes%20A&#233;reos%20(Junio%202012)%20(2).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Documents%20and%20Settings\zunigase\Configuraci&#243;n%20local\Archivos%20temporales%20de%20Internet\Content.Outlook\D2PWTPPM\Estad&#237;sticas%20Convenio%20Tiquetes%20A&#233;reos%20(Junio%202012)%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zunigase\Configuraci&#243;n%20local\Archivos%20temporales%20de%20Internet\Content.Outlook\D2PWTPPM\Estad&#237;sticas%20Suministros%20de%20Oficina%20(mayo%20Junio%20201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dministrador\Escritorio\Material%20de%20Trabajo\Estadisticas%20de%20Convenio%20Marco\Estad&#237;sticas%20Suministros%20de%20Oficina%20(mayo%20Junio%20201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zunigase\Configuraci&#243;n%20local\Archivos%20temporales%20de%20Internet\Content.Outlook\D2PWTPPM\Estad&#237;sticas%20Suministros%20de%20Oficina%20(mayo%20Junio%20201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zunigase\Configuraci&#243;n%20local\Archivos%20temporales%20de%20Internet\Content.Outlook\D2PWTPPM\Estad&#237;sticas%20Servicios%20de%20Limpieza%20(Junio%20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zunigase\Configuraci&#243;n%20local\Archivos%20temporales%20de%20Internet\Content.Outlook\D2PWTPPM\Estad&#237;sticas%20Servicios%20de%20Limpieza%20(Junio%20201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zunigase\Configuraci&#243;n%20local\Archivos%20temporales%20de%20Internet\Content.Outlook\D2PWTPPM\Estad&#237;sticas%20Servicios%20de%20Limpieza%20(Junio%2020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zunigase\Configuraci&#243;n%20local\Archivos%20temporales%20de%20Internet\Content.Outlook\D2PWTPPM\Estad&#237;sticas%20Servicios%20de%20Limpieza%20(Junio%2020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zunigase\Configuraci&#243;n%20local\Archivos%20temporales%20de%20Internet\Content.Outlook\D2PWTPPM\Estad&#237;sticas%20Convenio%20Marco%20Llantas%20Junio%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R"/>
            </a:pPr>
            <a:r>
              <a:rPr lang="en-US" sz="1400" b="1" i="0" baseline="0" dirty="0" smtClean="0"/>
              <a:t>CONVENIO </a:t>
            </a:r>
            <a:r>
              <a:rPr lang="en-US" sz="1400" b="1" i="0" baseline="0" dirty="0"/>
              <a:t>MARCO SUMINISTROS DE OFICINA, MONTOS MENSUALES TRANSADOS A JUNIO 2012</a:t>
            </a:r>
          </a:p>
        </c:rich>
      </c:tx>
      <c:layout/>
      <c:overlay val="0"/>
    </c:title>
    <c:autoTitleDeleted val="0"/>
    <c:plotArea>
      <c:layout>
        <c:manualLayout>
          <c:layoutTarget val="inner"/>
          <c:xMode val="edge"/>
          <c:yMode val="edge"/>
          <c:x val="0.15693862888872387"/>
          <c:y val="0.15735919373715099"/>
          <c:w val="0.7935428016477305"/>
          <c:h val="0.66809285202988966"/>
        </c:manualLayout>
      </c:layout>
      <c:lineChart>
        <c:grouping val="standard"/>
        <c:varyColors val="0"/>
        <c:ser>
          <c:idx val="0"/>
          <c:order val="0"/>
          <c:dLbls>
            <c:dLbl>
              <c:idx val="4"/>
              <c:layout>
                <c:manualLayout>
                  <c:x val="0"/>
                  <c:y val="-4.6176046176046183E-2"/>
                </c:manualLayout>
              </c:layout>
              <c:showLegendKey val="0"/>
              <c:showVal val="1"/>
              <c:showCatName val="0"/>
              <c:showSerName val="0"/>
              <c:showPercent val="0"/>
              <c:showBubbleSize val="0"/>
            </c:dLbl>
            <c:dLbl>
              <c:idx val="9"/>
              <c:layout>
                <c:manualLayout>
                  <c:x val="-1.8518515818239236E-2"/>
                  <c:y val="4.3290043290043323E-2"/>
                </c:manualLayout>
              </c:layout>
              <c:showLegendKey val="0"/>
              <c:showVal val="1"/>
              <c:showCatName val="0"/>
              <c:showSerName val="0"/>
              <c:showPercent val="0"/>
              <c:showBubbleSize val="0"/>
            </c:dLbl>
            <c:txPr>
              <a:bodyPr/>
              <a:lstStyle/>
              <a:p>
                <a:pPr>
                  <a:defRPr lang="es-CR" b="1"/>
                </a:pPr>
                <a:endParaRPr lang="es-CR"/>
              </a:p>
            </c:txPr>
            <c:showLegendKey val="0"/>
            <c:showVal val="1"/>
            <c:showCatName val="0"/>
            <c:showSerName val="0"/>
            <c:showPercent val="0"/>
            <c:showBubbleSize val="0"/>
            <c:showLeaderLines val="0"/>
          </c:dLbls>
          <c:cat>
            <c:strRef>
              <c:f>CONSUMO!$B$2:$L$2</c:f>
              <c:strCache>
                <c:ptCount val="11"/>
                <c:pt idx="0">
                  <c:v>Ago-11</c:v>
                </c:pt>
                <c:pt idx="1">
                  <c:v>Set-11</c:v>
                </c:pt>
                <c:pt idx="2">
                  <c:v>Oct-11</c:v>
                </c:pt>
                <c:pt idx="3">
                  <c:v>Nov-11</c:v>
                </c:pt>
                <c:pt idx="4">
                  <c:v>Dic-11</c:v>
                </c:pt>
                <c:pt idx="5">
                  <c:v>Ene-12</c:v>
                </c:pt>
                <c:pt idx="6">
                  <c:v>Feb-12</c:v>
                </c:pt>
                <c:pt idx="7">
                  <c:v>Mar-12</c:v>
                </c:pt>
                <c:pt idx="8">
                  <c:v>Abr-12</c:v>
                </c:pt>
                <c:pt idx="9">
                  <c:v>May-12</c:v>
                </c:pt>
                <c:pt idx="10">
                  <c:v>Jun-12</c:v>
                </c:pt>
              </c:strCache>
            </c:strRef>
          </c:cat>
          <c:val>
            <c:numRef>
              <c:f>CONSUMO!$B$17:$L$17</c:f>
              <c:numCache>
                <c:formatCode>"₡"#,##0.00</c:formatCode>
                <c:ptCount val="11"/>
                <c:pt idx="0">
                  <c:v>5411714.6259999992</c:v>
                </c:pt>
                <c:pt idx="1">
                  <c:v>45922991.112099983</c:v>
                </c:pt>
                <c:pt idx="2">
                  <c:v>103332260.12959987</c:v>
                </c:pt>
                <c:pt idx="3">
                  <c:v>159007253.43510005</c:v>
                </c:pt>
                <c:pt idx="4">
                  <c:v>214845205.36490011</c:v>
                </c:pt>
                <c:pt idx="5">
                  <c:v>38700687.93190001</c:v>
                </c:pt>
                <c:pt idx="6">
                  <c:v>118862428.25169997</c:v>
                </c:pt>
                <c:pt idx="7">
                  <c:v>235615076.27049989</c:v>
                </c:pt>
                <c:pt idx="8">
                  <c:v>105778677.214</c:v>
                </c:pt>
                <c:pt idx="9">
                  <c:v>165380902.01309988</c:v>
                </c:pt>
                <c:pt idx="10">
                  <c:v>174591943.38780022</c:v>
                </c:pt>
              </c:numCache>
            </c:numRef>
          </c:val>
          <c:smooth val="0"/>
        </c:ser>
        <c:dLbls>
          <c:showLegendKey val="0"/>
          <c:showVal val="0"/>
          <c:showCatName val="0"/>
          <c:showSerName val="0"/>
          <c:showPercent val="0"/>
          <c:showBubbleSize val="0"/>
        </c:dLbls>
        <c:marker val="1"/>
        <c:smooth val="0"/>
        <c:axId val="99730176"/>
        <c:axId val="99731712"/>
      </c:lineChart>
      <c:catAx>
        <c:axId val="99730176"/>
        <c:scaling>
          <c:orientation val="minMax"/>
        </c:scaling>
        <c:delete val="0"/>
        <c:axPos val="b"/>
        <c:majorTickMark val="none"/>
        <c:minorTickMark val="none"/>
        <c:tickLblPos val="nextTo"/>
        <c:txPr>
          <a:bodyPr/>
          <a:lstStyle/>
          <a:p>
            <a:pPr>
              <a:defRPr lang="es-CR" b="1"/>
            </a:pPr>
            <a:endParaRPr lang="es-CR"/>
          </a:p>
        </c:txPr>
        <c:crossAx val="99731712"/>
        <c:crosses val="autoZero"/>
        <c:auto val="1"/>
        <c:lblAlgn val="ctr"/>
        <c:lblOffset val="100"/>
        <c:noMultiLvlLbl val="0"/>
      </c:catAx>
      <c:valAx>
        <c:axId val="99731712"/>
        <c:scaling>
          <c:orientation val="minMax"/>
        </c:scaling>
        <c:delete val="0"/>
        <c:axPos val="l"/>
        <c:majorGridlines/>
        <c:numFmt formatCode="&quot;₡&quot;#,##0.00" sourceLinked="1"/>
        <c:majorTickMark val="none"/>
        <c:minorTickMark val="none"/>
        <c:tickLblPos val="nextTo"/>
        <c:spPr>
          <a:ln w="9525">
            <a:noFill/>
          </a:ln>
        </c:spPr>
        <c:txPr>
          <a:bodyPr/>
          <a:lstStyle/>
          <a:p>
            <a:pPr>
              <a:defRPr lang="es-CR" b="1"/>
            </a:pPr>
            <a:endParaRPr lang="es-CR"/>
          </a:p>
        </c:txPr>
        <c:crossAx val="99730176"/>
        <c:crosses val="autoZero"/>
        <c:crossBetween val="between"/>
        <c:dispUnits>
          <c:builtInUnit val="millions"/>
          <c:dispUnitsLbl>
            <c:layout>
              <c:manualLayout>
                <c:xMode val="edge"/>
                <c:yMode val="edge"/>
                <c:x val="2.3446336621998212E-2"/>
                <c:y val="0.41132744770540397"/>
              </c:manualLayout>
            </c:layout>
            <c:txPr>
              <a:bodyPr/>
              <a:lstStyle/>
              <a:p>
                <a:pPr>
                  <a:defRPr lang="es-CR"/>
                </a:pPr>
                <a:endParaRPr lang="es-CR"/>
              </a:p>
            </c:txPr>
          </c:dispUnitsLbl>
        </c:dispUnits>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Convenio Marco de Llantas. Consumo por año</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CONSUMO!$D$36</c:f>
              <c:strCache>
                <c:ptCount val="1"/>
                <c:pt idx="0">
                  <c:v>Total</c:v>
                </c:pt>
              </c:strCache>
            </c:strRef>
          </c:tx>
          <c:invertIfNegative val="0"/>
          <c:dPt>
            <c:idx val="0"/>
            <c:invertIfNegative val="0"/>
            <c:bubble3D val="0"/>
            <c:spPr>
              <a:solidFill>
                <a:srgbClr val="00B050"/>
              </a:solidFill>
            </c:spPr>
          </c:dPt>
          <c:dPt>
            <c:idx val="1"/>
            <c:invertIfNegative val="0"/>
            <c:bubble3D val="0"/>
            <c:spPr>
              <a:solidFill>
                <a:srgbClr val="7030A0"/>
              </a:solidFill>
            </c:spPr>
          </c:dPt>
          <c:dPt>
            <c:idx val="2"/>
            <c:invertIfNegative val="0"/>
            <c:bubble3D val="0"/>
            <c:spPr>
              <a:solidFill>
                <a:schemeClr val="accent2">
                  <a:lumMod val="75000"/>
                </a:schemeClr>
              </a:solidFill>
            </c:spPr>
          </c:dPt>
          <c:dLbls>
            <c:dLbl>
              <c:idx val="0"/>
              <c:layout>
                <c:manualLayout>
                  <c:x val="5.3333333333333822E-2"/>
                  <c:y val="-3.1446533094009542E-2"/>
                </c:manualLayout>
              </c:layout>
              <c:showLegendKey val="0"/>
              <c:showVal val="1"/>
              <c:showCatName val="0"/>
              <c:showSerName val="0"/>
              <c:showPercent val="0"/>
              <c:showBubbleSize val="0"/>
            </c:dLbl>
            <c:dLbl>
              <c:idx val="1"/>
              <c:layout>
                <c:manualLayout>
                  <c:x val="3.7333333333333406E-2"/>
                  <c:y val="-2.8301879784608592E-2"/>
                </c:manualLayout>
              </c:layout>
              <c:showLegendKey val="0"/>
              <c:showVal val="1"/>
              <c:showCatName val="0"/>
              <c:showSerName val="0"/>
              <c:showPercent val="0"/>
              <c:showBubbleSize val="0"/>
            </c:dLbl>
            <c:dLbl>
              <c:idx val="2"/>
              <c:layout>
                <c:manualLayout>
                  <c:x val="5.6000000000000001E-2"/>
                  <c:y val="-4.0880493022212534E-2"/>
                </c:manualLayout>
              </c:layout>
              <c:showLegendKey val="0"/>
              <c:showVal val="1"/>
              <c:showCatName val="0"/>
              <c:showSerName val="0"/>
              <c:showPercent val="0"/>
              <c:showBubbleSize val="0"/>
            </c:dLbl>
            <c:txPr>
              <a:bodyPr/>
              <a:lstStyle/>
              <a:p>
                <a:pPr>
                  <a:defRPr sz="900" b="1"/>
                </a:pPr>
                <a:endParaRPr lang="es-CR"/>
              </a:p>
            </c:txPr>
            <c:showLegendKey val="0"/>
            <c:showVal val="1"/>
            <c:showCatName val="0"/>
            <c:showSerName val="0"/>
            <c:showPercent val="0"/>
            <c:showBubbleSize val="0"/>
            <c:showLeaderLines val="0"/>
          </c:dLbls>
          <c:cat>
            <c:strRef>
              <c:f>CONSUMO!$C$37:$C$39</c:f>
              <c:strCache>
                <c:ptCount val="3"/>
                <c:pt idx="0">
                  <c:v>Año 2010</c:v>
                </c:pt>
                <c:pt idx="1">
                  <c:v>Año 2011</c:v>
                </c:pt>
                <c:pt idx="2">
                  <c:v>Año 2012</c:v>
                </c:pt>
              </c:strCache>
            </c:strRef>
          </c:cat>
          <c:val>
            <c:numRef>
              <c:f>CONSUMO!$D$37:$D$39</c:f>
              <c:numCache>
                <c:formatCode>_([$₡-140A]* #,##0.00_);_([$₡-140A]* \(#,##0.00\);_([$₡-140A]* "-"??_);_(@_)</c:formatCode>
                <c:ptCount val="3"/>
                <c:pt idx="0">
                  <c:v>39854693.792000011</c:v>
                </c:pt>
                <c:pt idx="1">
                  <c:v>741815882.24180043</c:v>
                </c:pt>
                <c:pt idx="2">
                  <c:v>206505224.71929988</c:v>
                </c:pt>
              </c:numCache>
            </c:numRef>
          </c:val>
        </c:ser>
        <c:dLbls>
          <c:showLegendKey val="0"/>
          <c:showVal val="0"/>
          <c:showCatName val="0"/>
          <c:showSerName val="0"/>
          <c:showPercent val="0"/>
          <c:showBubbleSize val="0"/>
        </c:dLbls>
        <c:gapWidth val="150"/>
        <c:shape val="box"/>
        <c:axId val="99503104"/>
        <c:axId val="99508992"/>
        <c:axId val="0"/>
      </c:bar3DChart>
      <c:catAx>
        <c:axId val="99503104"/>
        <c:scaling>
          <c:orientation val="minMax"/>
        </c:scaling>
        <c:delete val="0"/>
        <c:axPos val="b"/>
        <c:majorTickMark val="out"/>
        <c:minorTickMark val="none"/>
        <c:tickLblPos val="nextTo"/>
        <c:txPr>
          <a:bodyPr/>
          <a:lstStyle/>
          <a:p>
            <a:pPr>
              <a:defRPr b="1"/>
            </a:pPr>
            <a:endParaRPr lang="es-CR"/>
          </a:p>
        </c:txPr>
        <c:crossAx val="99508992"/>
        <c:crosses val="autoZero"/>
        <c:auto val="1"/>
        <c:lblAlgn val="ctr"/>
        <c:lblOffset val="100"/>
        <c:noMultiLvlLbl val="0"/>
      </c:catAx>
      <c:valAx>
        <c:axId val="99508992"/>
        <c:scaling>
          <c:orientation val="minMax"/>
        </c:scaling>
        <c:delete val="0"/>
        <c:axPos val="l"/>
        <c:majorGridlines/>
        <c:numFmt formatCode="_([$₡-140A]* #,##0.00_);_([$₡-140A]* \(#,##0.00\);_([$₡-140A]* &quot;-&quot;??_);_(@_)" sourceLinked="1"/>
        <c:majorTickMark val="out"/>
        <c:minorTickMark val="none"/>
        <c:tickLblPos val="nextTo"/>
        <c:txPr>
          <a:bodyPr/>
          <a:lstStyle/>
          <a:p>
            <a:pPr>
              <a:defRPr b="1"/>
            </a:pPr>
            <a:endParaRPr lang="es-CR"/>
          </a:p>
        </c:txPr>
        <c:crossAx val="9950310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a:pPr>
            <a:r>
              <a:rPr lang="en-US" sz="1200" b="1" i="0" baseline="0" dirty="0" smtClean="0"/>
              <a:t>CONVENIO </a:t>
            </a:r>
            <a:r>
              <a:rPr lang="en-US" sz="1200" b="1" i="0" baseline="0" dirty="0"/>
              <a:t>MARCO ADQUISICION DE LLANTAS: CONSUMO INSTITUCIONAL EN MILLONES DE COLONES. DICIEMBRE 2010- MARZO 2012</a:t>
            </a:r>
            <a:r>
              <a:rPr lang="en-US" sz="1200" b="1" i="0" baseline="30000" dirty="0"/>
              <a:t>/1</a:t>
            </a:r>
            <a:endParaRPr lang="es-ES" sz="1200" baseline="30000" dirty="0"/>
          </a:p>
        </c:rich>
      </c:tx>
      <c:layout>
        <c:manualLayout>
          <c:xMode val="edge"/>
          <c:yMode val="edge"/>
          <c:x val="9.7223801885875372E-2"/>
          <c:y val="5.1217923975678814E-2"/>
        </c:manualLayout>
      </c:layout>
      <c:overlay val="0"/>
    </c:title>
    <c:autoTitleDeleted val="0"/>
    <c:view3D>
      <c:rotX val="60"/>
      <c:rotY val="120"/>
      <c:rAngAx val="0"/>
      <c:perspective val="30"/>
    </c:view3D>
    <c:floor>
      <c:thickness val="0"/>
    </c:floor>
    <c:sideWall>
      <c:thickness val="0"/>
    </c:sideWall>
    <c:backWall>
      <c:thickness val="0"/>
    </c:backWall>
    <c:plotArea>
      <c:layout>
        <c:manualLayout>
          <c:layoutTarget val="inner"/>
          <c:xMode val="edge"/>
          <c:yMode val="edge"/>
          <c:x val="2.5335296029842042E-2"/>
          <c:y val="0.13567290148577388"/>
          <c:w val="0.55703158210597381"/>
          <c:h val="0.75233009051595723"/>
        </c:manualLayout>
      </c:layout>
      <c:pie3DChart>
        <c:varyColors val="1"/>
        <c:ser>
          <c:idx val="0"/>
          <c:order val="0"/>
          <c:spPr>
            <a:ln>
              <a:solidFill>
                <a:schemeClr val="tx1"/>
              </a:solidFill>
            </a:ln>
          </c:spPr>
          <c:explosion val="25"/>
          <c:dLbls>
            <c:dLbl>
              <c:idx val="0"/>
              <c:layout>
                <c:manualLayout>
                  <c:x val="7.5769503555554382E-2"/>
                  <c:y val="-0.18555496451856743"/>
                </c:manualLayout>
              </c:layout>
              <c:showLegendKey val="0"/>
              <c:showVal val="1"/>
              <c:showCatName val="0"/>
              <c:showSerName val="0"/>
              <c:showPercent val="0"/>
              <c:showBubbleSize val="0"/>
            </c:dLbl>
            <c:dLbl>
              <c:idx val="1"/>
              <c:layout>
                <c:manualLayout>
                  <c:x val="6.8750499032877804E-2"/>
                  <c:y val="0.11839282861702285"/>
                </c:manualLayout>
              </c:layout>
              <c:showLegendKey val="0"/>
              <c:showVal val="1"/>
              <c:showCatName val="0"/>
              <c:showSerName val="0"/>
              <c:showPercent val="0"/>
              <c:showBubbleSize val="0"/>
            </c:dLbl>
            <c:dLbl>
              <c:idx val="2"/>
              <c:layout>
                <c:manualLayout>
                  <c:x val="-8.6626305670312792E-2"/>
                  <c:y val="3.2892786622289491E-2"/>
                </c:manualLayout>
              </c:layout>
              <c:showLegendKey val="0"/>
              <c:showVal val="1"/>
              <c:showCatName val="0"/>
              <c:showSerName val="0"/>
              <c:showPercent val="0"/>
              <c:showBubbleSize val="0"/>
            </c:dLbl>
            <c:dLbl>
              <c:idx val="3"/>
              <c:layout>
                <c:manualLayout>
                  <c:x val="-6.5763485077086889E-2"/>
                  <c:y val="-4.7391468317032434E-2"/>
                </c:manualLayout>
              </c:layout>
              <c:showLegendKey val="0"/>
              <c:showVal val="1"/>
              <c:showCatName val="0"/>
              <c:showSerName val="0"/>
              <c:showPercent val="0"/>
              <c:showBubbleSize val="0"/>
            </c:dLbl>
            <c:dLbl>
              <c:idx val="4"/>
              <c:layout>
                <c:manualLayout>
                  <c:x val="-5.3700910705647024E-2"/>
                  <c:y val="-5.8005225462312605E-2"/>
                </c:manualLayout>
              </c:layout>
              <c:showLegendKey val="0"/>
              <c:showVal val="1"/>
              <c:showCatName val="0"/>
              <c:showSerName val="0"/>
              <c:showPercent val="0"/>
              <c:showBubbleSize val="0"/>
            </c:dLbl>
            <c:dLbl>
              <c:idx val="5"/>
              <c:layout>
                <c:manualLayout>
                  <c:x val="-5.7409294817158937E-2"/>
                  <c:y val="-6.3265271672987816E-2"/>
                </c:manualLayout>
              </c:layout>
              <c:showLegendKey val="0"/>
              <c:showVal val="1"/>
              <c:showCatName val="0"/>
              <c:showSerName val="0"/>
              <c:showPercent val="0"/>
              <c:showBubbleSize val="0"/>
            </c:dLbl>
            <c:dLbl>
              <c:idx val="6"/>
              <c:layout>
                <c:manualLayout>
                  <c:x val="-5.4591491199769984E-2"/>
                  <c:y val="-4.8234656688937602E-2"/>
                </c:manualLayout>
              </c:layout>
              <c:showLegendKey val="0"/>
              <c:showVal val="1"/>
              <c:showCatName val="0"/>
              <c:showSerName val="0"/>
              <c:showPercent val="0"/>
              <c:showBubbleSize val="0"/>
            </c:dLbl>
            <c:txPr>
              <a:bodyPr/>
              <a:lstStyle/>
              <a:p>
                <a:pPr>
                  <a:defRPr sz="1050" b="1"/>
                </a:pPr>
                <a:endParaRPr lang="es-CR"/>
              </a:p>
            </c:txPr>
            <c:showLegendKey val="0"/>
            <c:showVal val="1"/>
            <c:showCatName val="0"/>
            <c:showSerName val="0"/>
            <c:showPercent val="0"/>
            <c:showBubbleSize val="0"/>
            <c:showLeaderLines val="1"/>
          </c:dLbls>
          <c:cat>
            <c:strRef>
              <c:f>INSTITUCIONES!$B$3:$B$7</c:f>
              <c:strCache>
                <c:ptCount val="5"/>
                <c:pt idx="0">
                  <c:v>MINISTERIO DE OBRAS PUBLICAS Y TRANSPORTES</c:v>
                </c:pt>
                <c:pt idx="1">
                  <c:v>MINISTERIO DE SEGURIDAD</c:v>
                </c:pt>
                <c:pt idx="2">
                  <c:v>SINAC</c:v>
                </c:pt>
                <c:pt idx="3">
                  <c:v>BOMBEROS DE COSTA RICA</c:v>
                </c:pt>
                <c:pt idx="4">
                  <c:v>MINISTERIO DE JUSTICIA</c:v>
                </c:pt>
              </c:strCache>
            </c:strRef>
          </c:cat>
          <c:val>
            <c:numRef>
              <c:f>INSTITUCIONES!$D$3:$D$7</c:f>
              <c:numCache>
                <c:formatCode>0.00%</c:formatCode>
                <c:ptCount val="5"/>
                <c:pt idx="0">
                  <c:v>0.34886511240527235</c:v>
                </c:pt>
                <c:pt idx="1">
                  <c:v>0.31611934620553406</c:v>
                </c:pt>
                <c:pt idx="2">
                  <c:v>9.846821821536568E-2</c:v>
                </c:pt>
                <c:pt idx="3">
                  <c:v>4.0708767726291513E-2</c:v>
                </c:pt>
                <c:pt idx="4">
                  <c:v>2.9717189609399466E-2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910441614071266"/>
          <c:y val="0.16074042073360326"/>
          <c:w val="0.34375284032572434"/>
          <c:h val="0.67739557607838874"/>
        </c:manualLayout>
      </c:layout>
      <c:overlay val="0"/>
      <c:txPr>
        <a:bodyPr/>
        <a:lstStyle/>
        <a:p>
          <a:pPr>
            <a:defRPr b="1"/>
          </a:pPr>
          <a:endParaRPr lang="es-CR"/>
        </a:p>
      </c:txPr>
    </c:legend>
    <c:plotVisOnly val="1"/>
    <c:dispBlanksAs val="zero"/>
    <c:showDLblsOverMax val="0"/>
  </c:chart>
  <c:spPr>
    <a:ln w="15875"/>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1" i="0" baseline="0" dirty="0" smtClean="0"/>
              <a:t>CONVENIO </a:t>
            </a:r>
            <a:r>
              <a:rPr lang="en-US" sz="1200" b="1" i="0" baseline="0" dirty="0"/>
              <a:t>MARCO ADQUISICION DE LLANTAS: CONSUMO INSTITUCIONAL EN MILLONES DE COLONES. DICIEMBRE 2010-MAYO 2012 </a:t>
            </a:r>
            <a:r>
              <a:rPr lang="en-US" sz="1200" b="1" i="0" baseline="30000" dirty="0"/>
              <a:t>/1</a:t>
            </a:r>
            <a:endParaRPr lang="es-ES" sz="1200" b="1" i="0" baseline="30000" dirty="0"/>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s-ES" sz="1200" baseline="30000" dirty="0"/>
          </a:p>
        </c:rich>
      </c:tx>
      <c:layout>
        <c:manualLayout>
          <c:xMode val="edge"/>
          <c:yMode val="edge"/>
          <c:x val="9.7162256631796617E-2"/>
          <c:y val="0"/>
        </c:manualLayout>
      </c:layout>
      <c:overlay val="0"/>
    </c:title>
    <c:autoTitleDeleted val="0"/>
    <c:view3D>
      <c:rotX val="60"/>
      <c:rotY val="10"/>
      <c:rAngAx val="0"/>
      <c:perspective val="30"/>
    </c:view3D>
    <c:floor>
      <c:thickness val="0"/>
    </c:floor>
    <c:sideWall>
      <c:thickness val="0"/>
    </c:sideWall>
    <c:backWall>
      <c:thickness val="0"/>
    </c:backWall>
    <c:plotArea>
      <c:layout>
        <c:manualLayout>
          <c:layoutTarget val="inner"/>
          <c:xMode val="edge"/>
          <c:yMode val="edge"/>
          <c:x val="4.8894749400344092E-2"/>
          <c:y val="0.12857794349721796"/>
          <c:w val="0.51266500434484075"/>
          <c:h val="0.69272226210351706"/>
        </c:manualLayout>
      </c:layout>
      <c:pie3DChart>
        <c:varyColors val="1"/>
        <c:ser>
          <c:idx val="0"/>
          <c:order val="0"/>
          <c:tx>
            <c:strRef>
              <c:f>MERCANCIAS!$I$2</c:f>
              <c:strCache>
                <c:ptCount val="1"/>
                <c:pt idx="0">
                  <c:v>Porcentaje</c:v>
                </c:pt>
              </c:strCache>
            </c:strRef>
          </c:tx>
          <c:spPr>
            <a:ln>
              <a:solidFill>
                <a:schemeClr val="tx1"/>
              </a:solidFill>
            </a:ln>
          </c:spPr>
          <c:explosion val="25"/>
          <c:dLbls>
            <c:dLbl>
              <c:idx val="0"/>
              <c:layout>
                <c:manualLayout>
                  <c:x val="-0.10456041270703242"/>
                  <c:y val="5.0644168363983069E-2"/>
                </c:manualLayout>
              </c:layout>
              <c:showLegendKey val="0"/>
              <c:showVal val="1"/>
              <c:showCatName val="0"/>
              <c:showSerName val="0"/>
              <c:showPercent val="0"/>
              <c:showBubbleSize val="0"/>
            </c:dLbl>
            <c:dLbl>
              <c:idx val="1"/>
              <c:layout>
                <c:manualLayout>
                  <c:x val="-7.4479381258201569E-2"/>
                  <c:y val="-5.4452173408844076E-2"/>
                </c:manualLayout>
              </c:layout>
              <c:showLegendKey val="0"/>
              <c:showVal val="1"/>
              <c:showCatName val="0"/>
              <c:showSerName val="0"/>
              <c:showPercent val="0"/>
              <c:showBubbleSize val="0"/>
            </c:dLbl>
            <c:dLbl>
              <c:idx val="2"/>
              <c:layout>
                <c:manualLayout>
                  <c:x val="-4.9477798523579003E-2"/>
                  <c:y val="-0.10365088495203292"/>
                </c:manualLayout>
              </c:layout>
              <c:showLegendKey val="0"/>
              <c:showVal val="1"/>
              <c:showCatName val="0"/>
              <c:showSerName val="0"/>
              <c:showPercent val="0"/>
              <c:showBubbleSize val="0"/>
            </c:dLbl>
            <c:dLbl>
              <c:idx val="3"/>
              <c:layout>
                <c:manualLayout>
                  <c:x val="-9.3135460019114821E-3"/>
                  <c:y val="-8.7598354450509397E-2"/>
                </c:manualLayout>
              </c:layout>
              <c:showLegendKey val="0"/>
              <c:showVal val="1"/>
              <c:showCatName val="0"/>
              <c:showSerName val="0"/>
              <c:showPercent val="0"/>
              <c:showBubbleSize val="0"/>
            </c:dLbl>
            <c:dLbl>
              <c:idx val="4"/>
              <c:layout>
                <c:manualLayout>
                  <c:x val="5.56538525491257E-2"/>
                  <c:y val="-6.5137163147747423E-2"/>
                </c:manualLayout>
              </c:layout>
              <c:showLegendKey val="0"/>
              <c:showVal val="1"/>
              <c:showCatName val="0"/>
              <c:showSerName val="0"/>
              <c:showPercent val="0"/>
              <c:showBubbleSize val="0"/>
            </c:dLbl>
            <c:dLbl>
              <c:idx val="5"/>
              <c:layout>
                <c:manualLayout>
                  <c:x val="5.9607588531108403E-2"/>
                  <c:y val="-3.8271497138849801E-2"/>
                </c:manualLayout>
              </c:layout>
              <c:showLegendKey val="0"/>
              <c:showVal val="1"/>
              <c:showCatName val="0"/>
              <c:showSerName val="0"/>
              <c:showPercent val="0"/>
              <c:showBubbleSize val="0"/>
            </c:dLbl>
            <c:dLbl>
              <c:idx val="6"/>
              <c:layout>
                <c:manualLayout>
                  <c:x val="6.6657860076452746E-2"/>
                  <c:y val="-2.8056203670458489E-2"/>
                </c:manualLayout>
              </c:layout>
              <c:showLegendKey val="0"/>
              <c:showVal val="1"/>
              <c:showCatName val="0"/>
              <c:showSerName val="0"/>
              <c:showPercent val="0"/>
              <c:showBubbleSize val="0"/>
            </c:dLbl>
            <c:dLbl>
              <c:idx val="7"/>
              <c:layout>
                <c:manualLayout>
                  <c:x val="6.4686327956169923E-2"/>
                  <c:y val="1.4545316683875712E-2"/>
                </c:manualLayout>
              </c:layout>
              <c:showLegendKey val="0"/>
              <c:showVal val="1"/>
              <c:showCatName val="0"/>
              <c:showSerName val="0"/>
              <c:showPercent val="0"/>
              <c:showBubbleSize val="0"/>
            </c:dLbl>
            <c:dLbl>
              <c:idx val="8"/>
              <c:layout>
                <c:manualLayout>
                  <c:x val="7.4396603155865201E-2"/>
                  <c:y val="2.8549401909217509E-2"/>
                </c:manualLayout>
              </c:layout>
              <c:showLegendKey val="0"/>
              <c:showVal val="1"/>
              <c:showCatName val="0"/>
              <c:showSerName val="0"/>
              <c:showPercent val="0"/>
              <c:showBubbleSize val="0"/>
            </c:dLbl>
            <c:dLbl>
              <c:idx val="9"/>
              <c:layout>
                <c:manualLayout>
                  <c:x val="6.2075789265410693E-2"/>
                  <c:y val="3.3310866366607718E-2"/>
                </c:manualLayout>
              </c:layout>
              <c:showLegendKey val="0"/>
              <c:showVal val="1"/>
              <c:showCatName val="0"/>
              <c:showSerName val="0"/>
              <c:showPercent val="0"/>
              <c:showBubbleSize val="0"/>
            </c:dLbl>
            <c:dLbl>
              <c:idx val="10"/>
              <c:layout>
                <c:manualLayout>
                  <c:x val="2.4357456612521037E-2"/>
                  <c:y val="1.8790595575900303E-2"/>
                </c:manualLayout>
              </c:layout>
              <c:showLegendKey val="0"/>
              <c:showVal val="1"/>
              <c:showCatName val="0"/>
              <c:showSerName val="0"/>
              <c:showPercent val="0"/>
              <c:showBubbleSize val="0"/>
            </c:dLbl>
            <c:txPr>
              <a:bodyPr/>
              <a:lstStyle/>
              <a:p>
                <a:pPr>
                  <a:defRPr sz="1050" b="1"/>
                </a:pPr>
                <a:endParaRPr lang="es-CR"/>
              </a:p>
            </c:txPr>
            <c:showLegendKey val="0"/>
            <c:showVal val="1"/>
            <c:showCatName val="0"/>
            <c:showSerName val="0"/>
            <c:showPercent val="0"/>
            <c:showBubbleSize val="0"/>
            <c:showLeaderLines val="1"/>
          </c:dLbls>
          <c:cat>
            <c:strRef>
              <c:f>MERCANCIAS!$H$3:$H$18</c:f>
              <c:strCache>
                <c:ptCount val="16"/>
                <c:pt idx="0">
                  <c:v>LLANTA 245/75R16</c:v>
                </c:pt>
                <c:pt idx="1">
                  <c:v>LLANTA 30.48 X 50.80 CMS -1200 X 20</c:v>
                </c:pt>
                <c:pt idx="2">
                  <c:v>LLANTA 215/65R16</c:v>
                </c:pt>
                <c:pt idx="3">
                  <c:v>LLANTA 11 R22,5</c:v>
                </c:pt>
                <c:pt idx="4">
                  <c:v>LLANTA 215/70R16</c:v>
                </c:pt>
                <c:pt idx="5">
                  <c:v>LLANTA 235/75R15</c:v>
                </c:pt>
                <c:pt idx="6">
                  <c:v>LLANTA 195/60R15</c:v>
                </c:pt>
                <c:pt idx="7">
                  <c:v>Llanta 17.5-25</c:v>
                </c:pt>
                <c:pt idx="8">
                  <c:v>LLANTA 225/75R16</c:v>
                </c:pt>
                <c:pt idx="9">
                  <c:v>LLANTA 205/55R16</c:v>
                </c:pt>
                <c:pt idx="10">
                  <c:v>LLANTA 7,50 R16</c:v>
                </c:pt>
                <c:pt idx="11">
                  <c:v>LLANTA 410 X 18</c:v>
                </c:pt>
                <c:pt idx="12">
                  <c:v>LLANTA 10,00 R15</c:v>
                </c:pt>
                <c:pt idx="13">
                  <c:v>LLANTA 180/65B16 M/C 80H</c:v>
                </c:pt>
                <c:pt idx="14">
                  <c:v>LLANTA 205/75 R15</c:v>
                </c:pt>
                <c:pt idx="15">
                  <c:v>LLANTA 265/75 RADIAL 40.64 CMS</c:v>
                </c:pt>
              </c:strCache>
            </c:strRef>
          </c:cat>
          <c:val>
            <c:numRef>
              <c:f>MERCANCIAS!$I$3:$I$18</c:f>
              <c:numCache>
                <c:formatCode>0.00%</c:formatCode>
                <c:ptCount val="16"/>
                <c:pt idx="0">
                  <c:v>0.1596224056375278</c:v>
                </c:pt>
                <c:pt idx="1">
                  <c:v>8.368483788408615E-2</c:v>
                </c:pt>
                <c:pt idx="2">
                  <c:v>6.4116948349993513E-2</c:v>
                </c:pt>
                <c:pt idx="3">
                  <c:v>5.7341188063921772E-2</c:v>
                </c:pt>
                <c:pt idx="4">
                  <c:v>5.1987030873300727E-2</c:v>
                </c:pt>
                <c:pt idx="5">
                  <c:v>4.5090593080241811E-2</c:v>
                </c:pt>
                <c:pt idx="6">
                  <c:v>4.1585459880804566E-2</c:v>
                </c:pt>
                <c:pt idx="7">
                  <c:v>3.6693445004791811E-2</c:v>
                </c:pt>
                <c:pt idx="8">
                  <c:v>2.8447889023770805E-2</c:v>
                </c:pt>
                <c:pt idx="9">
                  <c:v>2.5802447811480691E-2</c:v>
                </c:pt>
                <c:pt idx="10">
                  <c:v>2.2808339191086272E-2</c:v>
                </c:pt>
                <c:pt idx="11">
                  <c:v>2.1108179297755953E-2</c:v>
                </c:pt>
                <c:pt idx="12">
                  <c:v>1.8887204603751723E-2</c:v>
                </c:pt>
                <c:pt idx="13">
                  <c:v>1.6575997901908356E-2</c:v>
                </c:pt>
                <c:pt idx="14">
                  <c:v>1.6164688919346502E-2</c:v>
                </c:pt>
                <c:pt idx="15">
                  <c:v>1.5266967581884158E-2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298142042590064"/>
          <c:y val="0.14465186980458469"/>
          <c:w val="0.33718464502282608"/>
          <c:h val="0.52126850930102953"/>
        </c:manualLayout>
      </c:layout>
      <c:overlay val="0"/>
      <c:txPr>
        <a:bodyPr/>
        <a:lstStyle/>
        <a:p>
          <a:pPr>
            <a:defRPr b="1"/>
          </a:pPr>
          <a:endParaRPr lang="es-CR"/>
        </a:p>
      </c:txPr>
    </c:legend>
    <c:plotVisOnly val="1"/>
    <c:dispBlanksAs val="zero"/>
    <c:showDLblsOverMax val="0"/>
  </c:chart>
  <c:spPr>
    <a:ln w="15875"/>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400"/>
            </a:pPr>
            <a:r>
              <a:rPr lang="en-US" sz="1400"/>
              <a:t>Grafico #2 CONVENIO MARCO TIQUETES AEREOS: TRAMITES MENSUALES TOTALES REALIZADOS JUNIO</a:t>
            </a:r>
            <a:r>
              <a:rPr lang="en-US" sz="1400" baseline="0"/>
              <a:t> </a:t>
            </a:r>
            <a:r>
              <a:rPr lang="en-US" sz="1400"/>
              <a:t>2012.</a:t>
            </a:r>
          </a:p>
        </c:rich>
      </c:tx>
      <c:layout>
        <c:manualLayout>
          <c:xMode val="edge"/>
          <c:yMode val="edge"/>
          <c:x val="0.13492356109514742"/>
          <c:y val="2.8368794326241127E-2"/>
        </c:manualLayout>
      </c:layout>
      <c:overlay val="0"/>
    </c:title>
    <c:autoTitleDeleted val="0"/>
    <c:plotArea>
      <c:layout>
        <c:manualLayout>
          <c:layoutTarget val="inner"/>
          <c:xMode val="edge"/>
          <c:yMode val="edge"/>
          <c:x val="0.11826415063046029"/>
          <c:y val="0.17641418936108669"/>
          <c:w val="0.81433195258175661"/>
          <c:h val="0.65254456668093863"/>
        </c:manualLayout>
      </c:layout>
      <c:lineChart>
        <c:grouping val="standard"/>
        <c:varyColors val="0"/>
        <c:ser>
          <c:idx val="0"/>
          <c:order val="0"/>
          <c:dLbls>
            <c:dLbl>
              <c:idx val="0"/>
              <c:layout>
                <c:manualLayout>
                  <c:x val="-2.7382833070036871E-2"/>
                  <c:y val="-3.4672970843183652E-2"/>
                </c:manualLayout>
              </c:layout>
              <c:showLegendKey val="0"/>
              <c:showVal val="1"/>
              <c:showCatName val="0"/>
              <c:showSerName val="0"/>
              <c:showPercent val="0"/>
              <c:showBubbleSize val="0"/>
            </c:dLbl>
            <c:dLbl>
              <c:idx val="1"/>
              <c:layout>
                <c:manualLayout>
                  <c:x val="-1.373843894513186E-2"/>
                  <c:y val="-3.7825059101654845E-2"/>
                </c:manualLayout>
              </c:layout>
              <c:showLegendKey val="0"/>
              <c:showVal val="1"/>
              <c:showCatName val="0"/>
              <c:showSerName val="0"/>
              <c:showPercent val="0"/>
              <c:showBubbleSize val="0"/>
            </c:dLbl>
            <c:dLbl>
              <c:idx val="2"/>
              <c:layout>
                <c:manualLayout>
                  <c:x val="-2.9216504186976636E-2"/>
                  <c:y val="-3.1520882584712411E-2"/>
                </c:manualLayout>
              </c:layout>
              <c:showLegendKey val="0"/>
              <c:showVal val="1"/>
              <c:showCatName val="0"/>
              <c:showSerName val="0"/>
              <c:showPercent val="0"/>
              <c:showBubbleSize val="0"/>
            </c:dLbl>
            <c:dLbl>
              <c:idx val="3"/>
              <c:layout>
                <c:manualLayout>
                  <c:x val="-4.8446550816218993E-2"/>
                  <c:y val="-2.5216706067770052E-2"/>
                </c:manualLayout>
              </c:layout>
              <c:showLegendKey val="0"/>
              <c:showVal val="1"/>
              <c:showCatName val="0"/>
              <c:showSerName val="0"/>
              <c:showPercent val="0"/>
              <c:showBubbleSize val="0"/>
            </c:dLbl>
            <c:dLbl>
              <c:idx val="4"/>
              <c:layout>
                <c:manualLayout>
                  <c:x val="-3.9927040369953801E-2"/>
                  <c:y val="-3.4672970843183652E-2"/>
                </c:manualLayout>
              </c:layout>
              <c:showLegendKey val="0"/>
              <c:showVal val="1"/>
              <c:showCatName val="0"/>
              <c:showSerName val="0"/>
              <c:showPercent val="0"/>
              <c:showBubbleSize val="0"/>
            </c:dLbl>
            <c:dLbl>
              <c:idx val="5"/>
              <c:layout>
                <c:manualLayout>
                  <c:x val="-7.9365079365079413E-3"/>
                  <c:y val="6.3041765169424748E-3"/>
                </c:manualLayout>
              </c:layout>
              <c:showLegendKey val="0"/>
              <c:showVal val="1"/>
              <c:showCatName val="0"/>
              <c:showSerName val="0"/>
              <c:showPercent val="0"/>
              <c:showBubbleSize val="0"/>
            </c:dLbl>
            <c:dLbl>
              <c:idx val="7"/>
              <c:layout>
                <c:manualLayout>
                  <c:x val="-1.7857142857142856E-2"/>
                  <c:y val="-3.7825059101654845E-2"/>
                </c:manualLayout>
              </c:layout>
              <c:showLegendKey val="0"/>
              <c:showVal val="1"/>
              <c:showCatName val="0"/>
              <c:showSerName val="0"/>
              <c:showPercent val="0"/>
              <c:showBubbleSize val="0"/>
            </c:dLbl>
            <c:dLbl>
              <c:idx val="8"/>
              <c:layout>
                <c:manualLayout>
                  <c:x val="-2.7777777777778165E-2"/>
                  <c:y val="3.4672970843183652E-2"/>
                </c:manualLayout>
              </c:layout>
              <c:showLegendKey val="0"/>
              <c:showVal val="1"/>
              <c:showCatName val="0"/>
              <c:showSerName val="0"/>
              <c:showPercent val="0"/>
              <c:showBubbleSize val="0"/>
            </c:dLbl>
            <c:dLbl>
              <c:idx val="9"/>
              <c:layout>
                <c:manualLayout>
                  <c:x val="-9.9206349206348507E-3"/>
                  <c:y val="2.2064617809298671E-2"/>
                </c:manualLayout>
              </c:layout>
              <c:showLegendKey val="0"/>
              <c:showVal val="1"/>
              <c:showCatName val="0"/>
              <c:showSerName val="0"/>
              <c:showPercent val="0"/>
              <c:showBubbleSize val="0"/>
            </c:dLbl>
            <c:dLbl>
              <c:idx val="10"/>
              <c:layout>
                <c:manualLayout>
                  <c:x val="-2.3809523809523812E-2"/>
                  <c:y val="-2.8368794326241127E-2"/>
                </c:manualLayout>
              </c:layout>
              <c:showLegendKey val="0"/>
              <c:showVal val="1"/>
              <c:showCatName val="0"/>
              <c:showSerName val="0"/>
              <c:showPercent val="0"/>
              <c:showBubbleSize val="0"/>
            </c:dLbl>
            <c:dLbl>
              <c:idx val="11"/>
              <c:layout>
                <c:manualLayout>
                  <c:x val="-2.9761904761904791E-2"/>
                  <c:y val="3.4672970843183652E-2"/>
                </c:manualLayout>
              </c:layout>
              <c:showLegendKey val="0"/>
              <c:showVal val="1"/>
              <c:showCatName val="0"/>
              <c:showSerName val="0"/>
              <c:showPercent val="0"/>
              <c:showBubbleSize val="0"/>
            </c:dLbl>
            <c:dLbl>
              <c:idx val="12"/>
              <c:layout>
                <c:manualLayout>
                  <c:x val="-2.3809523809523812E-2"/>
                  <c:y val="-3.4672970843183652E-2"/>
                </c:manualLayout>
              </c:layout>
              <c:showLegendKey val="0"/>
              <c:showVal val="1"/>
              <c:showCatName val="0"/>
              <c:showSerName val="0"/>
              <c:showPercent val="0"/>
              <c:showBubbleSize val="0"/>
            </c:dLbl>
            <c:dLbl>
              <c:idx val="13"/>
              <c:layout>
                <c:manualLayout>
                  <c:x val="-7.9365079365079413E-3"/>
                  <c:y val="-1.2608353033884951E-2"/>
                </c:manualLayout>
              </c:layout>
              <c:showLegendKey val="0"/>
              <c:showVal val="1"/>
              <c:showCatName val="0"/>
              <c:showSerName val="0"/>
              <c:showPercent val="0"/>
              <c:showBubbleSize val="0"/>
            </c:dLbl>
            <c:txPr>
              <a:bodyPr/>
              <a:lstStyle/>
              <a:p>
                <a:pPr>
                  <a:defRPr b="1"/>
                </a:pPr>
                <a:endParaRPr lang="es-CR"/>
              </a:p>
            </c:txPr>
            <c:showLegendKey val="0"/>
            <c:showVal val="1"/>
            <c:showCatName val="0"/>
            <c:showSerName val="0"/>
            <c:showPercent val="0"/>
            <c:showBubbleSize val="0"/>
            <c:showLeaderLines val="0"/>
          </c:dLbls>
          <c:cat>
            <c:strRef>
              <c:f>Tramites!$B$2:$U$2</c:f>
              <c:strCache>
                <c:ptCount val="20"/>
                <c:pt idx="0">
                  <c:v>Nov-10</c:v>
                </c:pt>
                <c:pt idx="1">
                  <c:v>Dic-10</c:v>
                </c:pt>
                <c:pt idx="2">
                  <c:v>Ene-11</c:v>
                </c:pt>
                <c:pt idx="3">
                  <c:v>Feb-11</c:v>
                </c:pt>
                <c:pt idx="4">
                  <c:v>Mar-11</c:v>
                </c:pt>
                <c:pt idx="5">
                  <c:v>Abr-11</c:v>
                </c:pt>
                <c:pt idx="6">
                  <c:v>May-11</c:v>
                </c:pt>
                <c:pt idx="7">
                  <c:v>Jun-11</c:v>
                </c:pt>
                <c:pt idx="8">
                  <c:v>Jul-11</c:v>
                </c:pt>
                <c:pt idx="9">
                  <c:v>Ago-11</c:v>
                </c:pt>
                <c:pt idx="10">
                  <c:v>Set-11</c:v>
                </c:pt>
                <c:pt idx="11">
                  <c:v>Oct-11</c:v>
                </c:pt>
                <c:pt idx="12">
                  <c:v>Nov-11</c:v>
                </c:pt>
                <c:pt idx="13">
                  <c:v>Dic-11</c:v>
                </c:pt>
                <c:pt idx="14">
                  <c:v>Ene-12</c:v>
                </c:pt>
                <c:pt idx="15">
                  <c:v>Feb-12</c:v>
                </c:pt>
                <c:pt idx="16">
                  <c:v>Mar-12</c:v>
                </c:pt>
                <c:pt idx="17">
                  <c:v>Abr-12</c:v>
                </c:pt>
                <c:pt idx="18">
                  <c:v>May-12</c:v>
                </c:pt>
                <c:pt idx="19">
                  <c:v>Jun-12</c:v>
                </c:pt>
              </c:strCache>
            </c:strRef>
          </c:cat>
          <c:val>
            <c:numRef>
              <c:f>Tramites!$B$8:$U$8</c:f>
              <c:numCache>
                <c:formatCode>#,##0</c:formatCode>
                <c:ptCount val="20"/>
                <c:pt idx="0">
                  <c:v>1</c:v>
                </c:pt>
                <c:pt idx="1">
                  <c:v>3</c:v>
                </c:pt>
                <c:pt idx="2">
                  <c:v>1</c:v>
                </c:pt>
                <c:pt idx="3">
                  <c:v>13</c:v>
                </c:pt>
                <c:pt idx="4">
                  <c:v>29</c:v>
                </c:pt>
                <c:pt idx="5">
                  <c:v>33</c:v>
                </c:pt>
                <c:pt idx="6">
                  <c:v>93</c:v>
                </c:pt>
                <c:pt idx="7">
                  <c:v>62</c:v>
                </c:pt>
                <c:pt idx="8">
                  <c:v>61</c:v>
                </c:pt>
                <c:pt idx="9">
                  <c:v>70</c:v>
                </c:pt>
                <c:pt idx="10">
                  <c:v>95</c:v>
                </c:pt>
                <c:pt idx="11">
                  <c:v>62</c:v>
                </c:pt>
                <c:pt idx="12">
                  <c:v>90</c:v>
                </c:pt>
                <c:pt idx="13">
                  <c:v>32</c:v>
                </c:pt>
                <c:pt idx="14">
                  <c:v>18</c:v>
                </c:pt>
                <c:pt idx="15">
                  <c:v>45</c:v>
                </c:pt>
                <c:pt idx="16">
                  <c:v>69</c:v>
                </c:pt>
                <c:pt idx="17">
                  <c:v>38</c:v>
                </c:pt>
                <c:pt idx="18">
                  <c:v>78</c:v>
                </c:pt>
                <c:pt idx="19">
                  <c:v>65</c:v>
                </c:pt>
              </c:numCache>
            </c:numRef>
          </c:val>
          <c:smooth val="0"/>
        </c:ser>
        <c:dLbls>
          <c:showLegendKey val="0"/>
          <c:showVal val="0"/>
          <c:showCatName val="0"/>
          <c:showSerName val="0"/>
          <c:showPercent val="0"/>
          <c:showBubbleSize val="0"/>
        </c:dLbls>
        <c:marker val="1"/>
        <c:smooth val="0"/>
        <c:axId val="104566784"/>
        <c:axId val="104568320"/>
      </c:lineChart>
      <c:catAx>
        <c:axId val="104566784"/>
        <c:scaling>
          <c:orientation val="minMax"/>
        </c:scaling>
        <c:delete val="0"/>
        <c:axPos val="b"/>
        <c:numFmt formatCode="mmm\-yy" sourceLinked="1"/>
        <c:majorTickMark val="out"/>
        <c:minorTickMark val="none"/>
        <c:tickLblPos val="nextTo"/>
        <c:txPr>
          <a:bodyPr rot="-900000"/>
          <a:lstStyle/>
          <a:p>
            <a:pPr>
              <a:defRPr/>
            </a:pPr>
            <a:endParaRPr lang="es-CR"/>
          </a:p>
        </c:txPr>
        <c:crossAx val="104568320"/>
        <c:crosses val="autoZero"/>
        <c:auto val="1"/>
        <c:lblAlgn val="ctr"/>
        <c:lblOffset val="100"/>
        <c:noMultiLvlLbl val="0"/>
      </c:catAx>
      <c:valAx>
        <c:axId val="104568320"/>
        <c:scaling>
          <c:orientation val="minMax"/>
        </c:scaling>
        <c:delete val="0"/>
        <c:axPos val="l"/>
        <c:majorGridlines/>
        <c:numFmt formatCode="0" sourceLinked="0"/>
        <c:majorTickMark val="out"/>
        <c:minorTickMark val="none"/>
        <c:tickLblPos val="nextTo"/>
        <c:txPr>
          <a:bodyPr/>
          <a:lstStyle/>
          <a:p>
            <a:pPr>
              <a:defRPr b="1"/>
            </a:pPr>
            <a:endParaRPr lang="es-CR"/>
          </a:p>
        </c:txPr>
        <c:crossAx val="104566784"/>
        <c:crosses val="autoZero"/>
        <c:crossBetween val="between"/>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CONVENIO MARCO TIQUETES AEREOS TRAMITES ANUALES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Tramites!$D$11</c:f>
              <c:strCache>
                <c:ptCount val="1"/>
                <c:pt idx="0">
                  <c:v>Tramites</c:v>
                </c:pt>
              </c:strCache>
            </c:strRef>
          </c:tx>
          <c:invertIfNegative val="0"/>
          <c:dLbls>
            <c:dLbl>
              <c:idx val="0"/>
              <c:layout>
                <c:manualLayout>
                  <c:x val="1.8897637795275601E-2"/>
                  <c:y val="-6.8627450980392163E-2"/>
                </c:manualLayout>
              </c:layout>
              <c:spPr/>
              <c:txPr>
                <a:bodyPr/>
                <a:lstStyle/>
                <a:p>
                  <a:pPr>
                    <a:defRPr b="1"/>
                  </a:pPr>
                  <a:endParaRPr lang="es-CR"/>
                </a:p>
              </c:txPr>
              <c:showLegendKey val="0"/>
              <c:showVal val="1"/>
              <c:showCatName val="0"/>
              <c:showSerName val="0"/>
              <c:showPercent val="0"/>
              <c:showBubbleSize val="0"/>
            </c:dLbl>
            <c:dLbl>
              <c:idx val="1"/>
              <c:layout>
                <c:manualLayout>
                  <c:x val="3.7795275590551645E-2"/>
                  <c:y val="-6.2091503267973872E-2"/>
                </c:manualLayout>
              </c:layout>
              <c:spPr/>
              <c:txPr>
                <a:bodyPr/>
                <a:lstStyle/>
                <a:p>
                  <a:pPr>
                    <a:defRPr b="1"/>
                  </a:pPr>
                  <a:endParaRPr lang="es-CR"/>
                </a:p>
              </c:txPr>
              <c:showLegendKey val="0"/>
              <c:showVal val="1"/>
              <c:showCatName val="0"/>
              <c:showSerName val="0"/>
              <c:showPercent val="0"/>
              <c:showBubbleSize val="0"/>
            </c:dLbl>
            <c:dLbl>
              <c:idx val="2"/>
              <c:layout>
                <c:manualLayout>
                  <c:x val="2.0134228187919635E-2"/>
                  <c:y val="-2.6143790849673391E-2"/>
                </c:manualLayout>
              </c:layout>
              <c:spPr/>
              <c:txPr>
                <a:bodyPr/>
                <a:lstStyle/>
                <a:p>
                  <a:pPr>
                    <a:defRPr b="1"/>
                  </a:pPr>
                  <a:endParaRPr lang="es-CR"/>
                </a:p>
              </c:txPr>
              <c:showLegendKey val="0"/>
              <c:showVal val="1"/>
              <c:showCatName val="0"/>
              <c:showSerName val="0"/>
              <c:showPercent val="0"/>
              <c:showBubbleSize val="0"/>
            </c:dLbl>
            <c:showLegendKey val="0"/>
            <c:showVal val="1"/>
            <c:showCatName val="0"/>
            <c:showSerName val="0"/>
            <c:showPercent val="0"/>
            <c:showBubbleSize val="0"/>
            <c:showLeaderLines val="0"/>
          </c:dLbls>
          <c:cat>
            <c:numRef>
              <c:f>Tramites!$C$12:$C$14</c:f>
              <c:numCache>
                <c:formatCode>General</c:formatCode>
                <c:ptCount val="3"/>
                <c:pt idx="0">
                  <c:v>2010</c:v>
                </c:pt>
                <c:pt idx="1">
                  <c:v>2011</c:v>
                </c:pt>
                <c:pt idx="2">
                  <c:v>2012</c:v>
                </c:pt>
              </c:numCache>
            </c:numRef>
          </c:cat>
          <c:val>
            <c:numRef>
              <c:f>Tramites!$D$12:$D$14</c:f>
              <c:numCache>
                <c:formatCode>#,##0</c:formatCode>
                <c:ptCount val="3"/>
                <c:pt idx="0">
                  <c:v>4</c:v>
                </c:pt>
                <c:pt idx="1">
                  <c:v>641</c:v>
                </c:pt>
                <c:pt idx="2">
                  <c:v>313</c:v>
                </c:pt>
              </c:numCache>
            </c:numRef>
          </c:val>
        </c:ser>
        <c:dLbls>
          <c:showLegendKey val="0"/>
          <c:showVal val="0"/>
          <c:showCatName val="0"/>
          <c:showSerName val="0"/>
          <c:showPercent val="0"/>
          <c:showBubbleSize val="0"/>
        </c:dLbls>
        <c:gapWidth val="150"/>
        <c:shape val="box"/>
        <c:axId val="104607744"/>
        <c:axId val="104609280"/>
        <c:axId val="0"/>
      </c:bar3DChart>
      <c:catAx>
        <c:axId val="104607744"/>
        <c:scaling>
          <c:orientation val="minMax"/>
        </c:scaling>
        <c:delete val="0"/>
        <c:axPos val="b"/>
        <c:numFmt formatCode="General" sourceLinked="1"/>
        <c:majorTickMark val="out"/>
        <c:minorTickMark val="none"/>
        <c:tickLblPos val="nextTo"/>
        <c:txPr>
          <a:bodyPr/>
          <a:lstStyle/>
          <a:p>
            <a:pPr>
              <a:defRPr sz="1200" b="1"/>
            </a:pPr>
            <a:endParaRPr lang="es-CR"/>
          </a:p>
        </c:txPr>
        <c:crossAx val="104609280"/>
        <c:crosses val="autoZero"/>
        <c:auto val="1"/>
        <c:lblAlgn val="ctr"/>
        <c:lblOffset val="100"/>
        <c:noMultiLvlLbl val="0"/>
      </c:catAx>
      <c:valAx>
        <c:axId val="104609280"/>
        <c:scaling>
          <c:orientation val="minMax"/>
        </c:scaling>
        <c:delete val="0"/>
        <c:axPos val="l"/>
        <c:majorGridlines/>
        <c:numFmt formatCode="#,##0" sourceLinked="1"/>
        <c:majorTickMark val="out"/>
        <c:minorTickMark val="none"/>
        <c:tickLblPos val="nextTo"/>
        <c:txPr>
          <a:bodyPr/>
          <a:lstStyle/>
          <a:p>
            <a:pPr>
              <a:defRPr sz="1200" b="1"/>
            </a:pPr>
            <a:endParaRPr lang="es-CR"/>
          </a:p>
        </c:txPr>
        <c:crossAx val="104607744"/>
        <c:crosses val="autoZero"/>
        <c:crossBetween val="between"/>
      </c:valAx>
    </c:plotArea>
    <c:legend>
      <c:legendPos val="r"/>
      <c:layout/>
      <c:overlay val="0"/>
      <c:txPr>
        <a:bodyPr/>
        <a:lstStyle/>
        <a:p>
          <a:pPr>
            <a:defRPr b="1"/>
          </a:pPr>
          <a:endParaRPr lang="es-CR"/>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u="none" strike="noStrike" baseline="0" dirty="0" smtClean="0"/>
              <a:t>CONVENIO </a:t>
            </a:r>
            <a:r>
              <a:rPr lang="en-US" sz="1200" b="1" i="0" u="none" strike="noStrike" baseline="0" dirty="0"/>
              <a:t>MARCO TIQUETES AEREOS</a:t>
            </a:r>
            <a:r>
              <a:rPr lang="en-US" sz="1200" baseline="0" dirty="0"/>
              <a:t>. PARTICIPACION DE LOS PROVEEDORES A MAYO 2012. EN MILLONES DE COLONES</a:t>
            </a:r>
            <a:endParaRPr lang="en-US" sz="1200" dirty="0"/>
          </a:p>
        </c:rich>
      </c:tx>
      <c:layout>
        <c:manualLayout>
          <c:xMode val="edge"/>
          <c:yMode val="edge"/>
          <c:x val="0.14818153185397281"/>
          <c:y val="3.278687584100641E-2"/>
        </c:manualLayout>
      </c:layout>
      <c:overlay val="0"/>
    </c:title>
    <c:autoTitleDeleted val="0"/>
    <c:view3D>
      <c:rotX val="50"/>
      <c:rotY val="160"/>
      <c:rAngAx val="0"/>
      <c:perspective val="0"/>
    </c:view3D>
    <c:floor>
      <c:thickness val="0"/>
    </c:floor>
    <c:sideWall>
      <c:thickness val="0"/>
    </c:sideWall>
    <c:backWall>
      <c:thickness val="0"/>
    </c:backWall>
    <c:plotArea>
      <c:layout>
        <c:manualLayout>
          <c:layoutTarget val="inner"/>
          <c:xMode val="edge"/>
          <c:yMode val="edge"/>
          <c:x val="2.3845382963493885E-3"/>
          <c:y val="0.22318855379471467"/>
          <c:w val="0.67357690288713912"/>
          <c:h val="0.62146676951169366"/>
        </c:manualLayout>
      </c:layout>
      <c:pie3DChart>
        <c:varyColors val="1"/>
        <c:ser>
          <c:idx val="0"/>
          <c:order val="0"/>
          <c:spPr>
            <a:solidFill>
              <a:schemeClr val="accent6">
                <a:lumMod val="75000"/>
              </a:schemeClr>
            </a:solidFill>
            <a:ln>
              <a:solidFill>
                <a:schemeClr val="tx1"/>
              </a:solidFill>
            </a:ln>
          </c:spPr>
          <c:explosion val="15"/>
          <c:dPt>
            <c:idx val="0"/>
            <c:bubble3D val="0"/>
            <c:spPr>
              <a:solidFill>
                <a:schemeClr val="accent2">
                  <a:lumMod val="75000"/>
                </a:schemeClr>
              </a:solidFill>
              <a:ln>
                <a:solidFill>
                  <a:schemeClr val="tx1"/>
                </a:solidFill>
              </a:ln>
            </c:spPr>
          </c:dPt>
          <c:dPt>
            <c:idx val="1"/>
            <c:bubble3D val="0"/>
            <c:spPr>
              <a:solidFill>
                <a:schemeClr val="accent1">
                  <a:lumMod val="75000"/>
                </a:schemeClr>
              </a:solidFill>
              <a:ln>
                <a:solidFill>
                  <a:schemeClr val="tx1"/>
                </a:solidFill>
              </a:ln>
            </c:spPr>
          </c:dPt>
          <c:dPt>
            <c:idx val="2"/>
            <c:bubble3D val="0"/>
            <c:spPr>
              <a:solidFill>
                <a:srgbClr val="CC0099"/>
              </a:solidFill>
              <a:ln>
                <a:solidFill>
                  <a:sysClr val="windowText" lastClr="000000"/>
                </a:solidFill>
              </a:ln>
            </c:spPr>
          </c:dPt>
          <c:dPt>
            <c:idx val="3"/>
            <c:bubble3D val="0"/>
            <c:spPr>
              <a:solidFill>
                <a:srgbClr val="FFFF00"/>
              </a:solidFill>
              <a:ln>
                <a:solidFill>
                  <a:schemeClr val="tx1"/>
                </a:solidFill>
              </a:ln>
            </c:spPr>
          </c:dPt>
          <c:dPt>
            <c:idx val="4"/>
            <c:bubble3D val="0"/>
            <c:spPr>
              <a:solidFill>
                <a:srgbClr val="009900"/>
              </a:solidFill>
              <a:ln>
                <a:solidFill>
                  <a:schemeClr val="tx1"/>
                </a:solidFill>
              </a:ln>
            </c:spPr>
          </c:dPt>
          <c:dLbls>
            <c:dLbl>
              <c:idx val="0"/>
              <c:layout>
                <c:manualLayout>
                  <c:x val="0.11765248708510528"/>
                  <c:y val="-0.12345680778195722"/>
                </c:manualLayout>
              </c:layout>
              <c:showLegendKey val="0"/>
              <c:showVal val="1"/>
              <c:showCatName val="0"/>
              <c:showSerName val="0"/>
              <c:showPercent val="0"/>
              <c:showBubbleSize val="0"/>
            </c:dLbl>
            <c:dLbl>
              <c:idx val="1"/>
              <c:layout>
                <c:manualLayout>
                  <c:x val="6.4664133322215434E-2"/>
                  <c:y val="0.1293435089522027"/>
                </c:manualLayout>
              </c:layout>
              <c:showLegendKey val="0"/>
              <c:showVal val="1"/>
              <c:showCatName val="0"/>
              <c:showSerName val="0"/>
              <c:showPercent val="0"/>
              <c:showBubbleSize val="0"/>
            </c:dLbl>
            <c:dLbl>
              <c:idx val="2"/>
              <c:layout>
                <c:manualLayout>
                  <c:x val="-8.3659610627340272E-2"/>
                  <c:y val="7.1290073794024383E-2"/>
                </c:manualLayout>
              </c:layout>
              <c:showLegendKey val="0"/>
              <c:showVal val="1"/>
              <c:showCatName val="0"/>
              <c:showSerName val="0"/>
              <c:showPercent val="0"/>
              <c:showBubbleSize val="0"/>
            </c:dLbl>
            <c:dLbl>
              <c:idx val="3"/>
              <c:layout>
                <c:manualLayout>
                  <c:x val="-0.10169956440770168"/>
                  <c:y val="-6.1535737293730894E-2"/>
                </c:manualLayout>
              </c:layout>
              <c:showLegendKey val="0"/>
              <c:showVal val="1"/>
              <c:showCatName val="0"/>
              <c:showSerName val="0"/>
              <c:showPercent val="0"/>
              <c:showBubbleSize val="0"/>
            </c:dLbl>
            <c:dLbl>
              <c:idx val="4"/>
              <c:layout>
                <c:manualLayout>
                  <c:x val="-7.3591988595979207E-2"/>
                  <c:y val="-0.13269565028337865"/>
                </c:manualLayout>
              </c:layout>
              <c:showLegendKey val="0"/>
              <c:showVal val="1"/>
              <c:showCatName val="0"/>
              <c:showSerName val="0"/>
              <c:showPercent val="0"/>
              <c:showBubbleSize val="0"/>
            </c:dLbl>
            <c:txPr>
              <a:bodyPr/>
              <a:lstStyle/>
              <a:p>
                <a:pPr>
                  <a:defRPr sz="1200" b="1"/>
                </a:pPr>
                <a:endParaRPr lang="es-CR"/>
              </a:p>
            </c:txPr>
            <c:showLegendKey val="0"/>
            <c:showVal val="1"/>
            <c:showCatName val="0"/>
            <c:showSerName val="0"/>
            <c:showPercent val="0"/>
            <c:showBubbleSize val="0"/>
            <c:showLeaderLines val="1"/>
          </c:dLbls>
          <c:cat>
            <c:strRef>
              <c:f>Proveedores!$B$3:$B$7</c:f>
              <c:strCache>
                <c:ptCount val="5"/>
                <c:pt idx="0">
                  <c:v>VEMSA ¢302.9</c:v>
                </c:pt>
                <c:pt idx="1">
                  <c:v>Times Square ¢169.1</c:v>
                </c:pt>
                <c:pt idx="2">
                  <c:v>Viajes Colón ¢112.6</c:v>
                </c:pt>
                <c:pt idx="3">
                  <c:v>Kym Bo ¢91.7</c:v>
                </c:pt>
                <c:pt idx="4">
                  <c:v>Caravana ¢87.0</c:v>
                </c:pt>
              </c:strCache>
            </c:strRef>
          </c:cat>
          <c:val>
            <c:numRef>
              <c:f>Proveedores!$D$3:$D$7</c:f>
              <c:numCache>
                <c:formatCode>0.00%</c:formatCode>
                <c:ptCount val="5"/>
                <c:pt idx="0">
                  <c:v>0.39671000627516928</c:v>
                </c:pt>
                <c:pt idx="1">
                  <c:v>0.22148997866901682</c:v>
                </c:pt>
                <c:pt idx="2">
                  <c:v>0.14758024141281237</c:v>
                </c:pt>
                <c:pt idx="3">
                  <c:v>0.12016353102603425</c:v>
                </c:pt>
                <c:pt idx="4">
                  <c:v>0.1140562426169681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456413692969263"/>
          <c:y val="0.30648471623863555"/>
          <c:w val="0.26114244810307774"/>
          <c:h val="0.35337855417049485"/>
        </c:manualLayout>
      </c:layout>
      <c:overlay val="0"/>
      <c:txPr>
        <a:bodyPr/>
        <a:lstStyle/>
        <a:p>
          <a:pPr rtl="0">
            <a:defRPr sz="1100" b="1"/>
          </a:pPr>
          <a:endParaRPr lang="es-CR"/>
        </a:p>
      </c:txPr>
    </c:legend>
    <c:plotVisOnly val="1"/>
    <c:dispBlanksAs val="zero"/>
    <c:showDLblsOverMax val="0"/>
  </c:chart>
  <c:spPr>
    <a:ln w="12700" cmpd="sng"/>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u="none" strike="noStrike" baseline="0" dirty="0" smtClean="0"/>
              <a:t>CONVENIO MARCO TIQUETES AEREOS:</a:t>
            </a:r>
            <a:r>
              <a:rPr lang="en-US" sz="1200" b="1" i="0" baseline="0" dirty="0" smtClean="0"/>
              <a:t> PRINCIPALES INSTITUCIONES COMPRADORAS </a:t>
            </a:r>
            <a:r>
              <a:rPr lang="en-US" sz="1200" b="1" i="0" u="none" strike="noStrike" baseline="0" dirty="0" smtClean="0"/>
              <a:t>A JUNIO 2012</a:t>
            </a:r>
            <a:r>
              <a:rPr lang="en-US" sz="1200" b="1" i="0" baseline="0" dirty="0" smtClean="0"/>
              <a:t>. </a:t>
            </a:r>
            <a:endParaRPr lang="es-ES" sz="1200" b="1" i="0" baseline="0" dirty="0"/>
          </a:p>
        </c:rich>
      </c:tx>
      <c:layout>
        <c:manualLayout>
          <c:xMode val="edge"/>
          <c:yMode val="edge"/>
          <c:x val="7.0968333819383819E-2"/>
          <c:y val="2.3528329911311503E-2"/>
        </c:manualLayout>
      </c:layout>
      <c:overlay val="0"/>
    </c:title>
    <c:autoTitleDeleted val="0"/>
    <c:view3D>
      <c:rotX val="60"/>
      <c:rotY val="180"/>
      <c:rAngAx val="0"/>
      <c:perspective val="30"/>
    </c:view3D>
    <c:floor>
      <c:thickness val="0"/>
    </c:floor>
    <c:sideWall>
      <c:thickness val="0"/>
    </c:sideWall>
    <c:backWall>
      <c:thickness val="0"/>
    </c:backWall>
    <c:plotArea>
      <c:layout>
        <c:manualLayout>
          <c:layoutTarget val="inner"/>
          <c:xMode val="edge"/>
          <c:yMode val="edge"/>
          <c:x val="6.7737504471860083E-2"/>
          <c:y val="0.16040762761797633"/>
          <c:w val="0.51666722878750537"/>
          <c:h val="0.73654230994051506"/>
        </c:manualLayout>
      </c:layout>
      <c:pie3DChart>
        <c:varyColors val="1"/>
        <c:ser>
          <c:idx val="0"/>
          <c:order val="0"/>
          <c:spPr>
            <a:ln>
              <a:solidFill>
                <a:sysClr val="windowText" lastClr="000000"/>
              </a:solidFill>
            </a:ln>
          </c:spPr>
          <c:explosion val="26"/>
          <c:dLbls>
            <c:dLbl>
              <c:idx val="0"/>
              <c:layout>
                <c:manualLayout>
                  <c:x val="0.12111088798464002"/>
                  <c:y val="-9.1305820814951325E-2"/>
                </c:manualLayout>
              </c:layout>
              <c:showLegendKey val="0"/>
              <c:showVal val="1"/>
              <c:showCatName val="0"/>
              <c:showSerName val="0"/>
              <c:showPercent val="0"/>
              <c:showBubbleSize val="0"/>
            </c:dLbl>
            <c:dLbl>
              <c:idx val="1"/>
              <c:layout>
                <c:manualLayout>
                  <c:x val="6.4264933326287424E-2"/>
                  <c:y val="5.8387222873736939E-2"/>
                </c:manualLayout>
              </c:layout>
              <c:showLegendKey val="0"/>
              <c:showVal val="1"/>
              <c:showCatName val="0"/>
              <c:showSerName val="0"/>
              <c:showPercent val="0"/>
              <c:showBubbleSize val="0"/>
            </c:dLbl>
            <c:dLbl>
              <c:idx val="2"/>
              <c:layout>
                <c:manualLayout>
                  <c:x val="-2.6496534803988378E-2"/>
                  <c:y val="6.0386627203514828E-2"/>
                </c:manualLayout>
              </c:layout>
              <c:showLegendKey val="0"/>
              <c:showVal val="1"/>
              <c:showCatName val="0"/>
              <c:showSerName val="0"/>
              <c:showPercent val="0"/>
              <c:showBubbleSize val="0"/>
            </c:dLbl>
            <c:dLbl>
              <c:idx val="3"/>
              <c:layout>
                <c:manualLayout>
                  <c:x val="-5.7566499260828442E-2"/>
                  <c:y val="5.6281714785651776E-2"/>
                </c:manualLayout>
              </c:layout>
              <c:showLegendKey val="0"/>
              <c:showVal val="1"/>
              <c:showCatName val="0"/>
              <c:showSerName val="0"/>
              <c:showPercent val="0"/>
              <c:showBubbleSize val="0"/>
            </c:dLbl>
            <c:dLbl>
              <c:idx val="4"/>
              <c:layout>
                <c:manualLayout>
                  <c:x val="-6.1698033418259468E-2"/>
                  <c:y val="2.9755589062005545E-2"/>
                </c:manualLayout>
              </c:layout>
              <c:showLegendKey val="0"/>
              <c:showVal val="1"/>
              <c:showCatName val="0"/>
              <c:showSerName val="0"/>
              <c:showPercent val="0"/>
              <c:showBubbleSize val="0"/>
            </c:dLbl>
            <c:dLbl>
              <c:idx val="5"/>
              <c:layout>
                <c:manualLayout>
                  <c:x val="-6.9043060695974906E-2"/>
                  <c:y val="8.4659630312168728E-4"/>
                </c:manualLayout>
              </c:layout>
              <c:showLegendKey val="0"/>
              <c:showVal val="1"/>
              <c:showCatName val="0"/>
              <c:showSerName val="0"/>
              <c:showPercent val="0"/>
              <c:showBubbleSize val="0"/>
            </c:dLbl>
            <c:dLbl>
              <c:idx val="6"/>
              <c:layout>
                <c:manualLayout>
                  <c:x val="-6.4403227892119747E-2"/>
                  <c:y val="-5.1571824798495855E-2"/>
                </c:manualLayout>
              </c:layout>
              <c:showLegendKey val="0"/>
              <c:showVal val="1"/>
              <c:showCatName val="0"/>
              <c:showSerName val="0"/>
              <c:showPercent val="0"/>
              <c:showBubbleSize val="0"/>
            </c:dLbl>
            <c:dLbl>
              <c:idx val="7"/>
              <c:layout>
                <c:manualLayout>
                  <c:x val="-5.3079463602335925E-2"/>
                  <c:y val="-5.9112637516055583E-2"/>
                </c:manualLayout>
              </c:layout>
              <c:showLegendKey val="0"/>
              <c:showVal val="1"/>
              <c:showCatName val="0"/>
              <c:showSerName val="0"/>
              <c:showPercent val="0"/>
              <c:showBubbleSize val="0"/>
            </c:dLbl>
            <c:dLbl>
              <c:idx val="8"/>
              <c:layout>
                <c:manualLayout>
                  <c:x val="-3.7178355368694814E-2"/>
                  <c:y val="-6.9566091472608893E-2"/>
                </c:manualLayout>
              </c:layout>
              <c:showLegendKey val="0"/>
              <c:showVal val="1"/>
              <c:showCatName val="0"/>
              <c:showSerName val="0"/>
              <c:showPercent val="0"/>
              <c:showBubbleSize val="0"/>
            </c:dLbl>
            <c:dLbl>
              <c:idx val="9"/>
              <c:layout>
                <c:manualLayout>
                  <c:x val="-3.554022458244651E-2"/>
                  <c:y val="-7.4347834180302039E-2"/>
                </c:manualLayout>
              </c:layout>
              <c:showLegendKey val="0"/>
              <c:showVal val="1"/>
              <c:showCatName val="0"/>
              <c:showSerName val="0"/>
              <c:showPercent val="0"/>
              <c:showBubbleSize val="0"/>
            </c:dLbl>
            <c:dLbl>
              <c:idx val="10"/>
              <c:layout>
                <c:manualLayout>
                  <c:x val="-3.0483240194176951E-2"/>
                  <c:y val="-7.7522570317008432E-2"/>
                </c:manualLayout>
              </c:layout>
              <c:showLegendKey val="0"/>
              <c:showVal val="1"/>
              <c:showCatName val="0"/>
              <c:showSerName val="0"/>
              <c:showPercent val="0"/>
              <c:showBubbleSize val="0"/>
            </c:dLbl>
            <c:dLbl>
              <c:idx val="11"/>
              <c:layout>
                <c:manualLayout>
                  <c:x val="-2.2432941554742535E-2"/>
                  <c:y val="-8.0767483851752725E-2"/>
                </c:manualLayout>
              </c:layout>
              <c:showLegendKey val="0"/>
              <c:showVal val="1"/>
              <c:showCatName val="0"/>
              <c:showSerName val="0"/>
              <c:showPercent val="0"/>
              <c:showBubbleSize val="0"/>
            </c:dLbl>
            <c:dLbl>
              <c:idx val="12"/>
              <c:layout>
                <c:manualLayout>
                  <c:x val="-1.6428261903503674E-2"/>
                  <c:y val="-6.6824705422460495E-2"/>
                </c:manualLayout>
              </c:layout>
              <c:showLegendKey val="0"/>
              <c:showVal val="1"/>
              <c:showCatName val="0"/>
              <c:showSerName val="0"/>
              <c:showPercent val="0"/>
              <c:showBubbleSize val="0"/>
            </c:dLbl>
            <c:txPr>
              <a:bodyPr/>
              <a:lstStyle/>
              <a:p>
                <a:pPr>
                  <a:defRPr b="1"/>
                </a:pPr>
                <a:endParaRPr lang="es-CR"/>
              </a:p>
            </c:txPr>
            <c:showLegendKey val="0"/>
            <c:showVal val="1"/>
            <c:showCatName val="0"/>
            <c:showSerName val="0"/>
            <c:showPercent val="0"/>
            <c:showBubbleSize val="0"/>
            <c:showLeaderLines val="0"/>
          </c:dLbls>
          <c:cat>
            <c:strRef>
              <c:f>Instituciones!$B$3:$B$14</c:f>
              <c:strCache>
                <c:ptCount val="12"/>
                <c:pt idx="0">
                  <c:v>Ministerio de Relaciones Exteriores</c:v>
                </c:pt>
                <c:pt idx="1">
                  <c:v>Presidencia de la República</c:v>
                </c:pt>
                <c:pt idx="2">
                  <c:v>Ministerio de Ambiente, Energía y Telecomunicaciones</c:v>
                </c:pt>
                <c:pt idx="3">
                  <c:v>Teatro Nacional</c:v>
                </c:pt>
                <c:pt idx="4">
                  <c:v>Ministerio de Agricultura y Ganaderia</c:v>
                </c:pt>
                <c:pt idx="5">
                  <c:v>Ministerio de Hacienda</c:v>
                </c:pt>
                <c:pt idx="6">
                  <c:v>Ministerio de Cult. Juvent. Y Dep</c:v>
                </c:pt>
                <c:pt idx="7">
                  <c:v>SFE-MAG</c:v>
                </c:pt>
                <c:pt idx="8">
                  <c:v>Municipalidad de San Jose</c:v>
                </c:pt>
                <c:pt idx="9">
                  <c:v>UNED</c:v>
                </c:pt>
                <c:pt idx="10">
                  <c:v>Ministerio de Seguridad Pública</c:v>
                </c:pt>
                <c:pt idx="11">
                  <c:v>Registro Nacional</c:v>
                </c:pt>
              </c:strCache>
            </c:strRef>
          </c:cat>
          <c:val>
            <c:numRef>
              <c:f>Instituciones!$D$3:$D$14</c:f>
              <c:numCache>
                <c:formatCode>0.00%</c:formatCode>
                <c:ptCount val="12"/>
                <c:pt idx="0">
                  <c:v>0.27548718316149851</c:v>
                </c:pt>
                <c:pt idx="1">
                  <c:v>0.10610941124457099</c:v>
                </c:pt>
                <c:pt idx="2">
                  <c:v>7.0128842128852856E-2</c:v>
                </c:pt>
                <c:pt idx="3">
                  <c:v>5.7401798202068803E-2</c:v>
                </c:pt>
                <c:pt idx="4">
                  <c:v>5.4556144538102529E-2</c:v>
                </c:pt>
                <c:pt idx="5">
                  <c:v>4.8518980403110812E-2</c:v>
                </c:pt>
                <c:pt idx="6">
                  <c:v>4.1387024364047321E-2</c:v>
                </c:pt>
                <c:pt idx="7">
                  <c:v>3.5062563629108701E-2</c:v>
                </c:pt>
                <c:pt idx="8">
                  <c:v>2.9353600609006242E-2</c:v>
                </c:pt>
                <c:pt idx="9">
                  <c:v>2.6755071297139332E-2</c:v>
                </c:pt>
                <c:pt idx="10">
                  <c:v>2.5281409417724516E-2</c:v>
                </c:pt>
                <c:pt idx="11">
                  <c:v>2.3050489026658866E-2</c:v>
                </c:pt>
              </c:numCache>
            </c:numRef>
          </c:val>
        </c:ser>
        <c:dLbls>
          <c:showLegendKey val="0"/>
          <c:showVal val="0"/>
          <c:showCatName val="0"/>
          <c:showSerName val="0"/>
          <c:showPercent val="0"/>
          <c:showBubbleSize val="0"/>
          <c:showLeaderLines val="0"/>
        </c:dLbls>
      </c:pie3DChart>
      <c:spPr>
        <a:ln>
          <a:noFill/>
        </a:ln>
      </c:spPr>
    </c:plotArea>
    <c:legend>
      <c:legendPos val="r"/>
      <c:layout>
        <c:manualLayout>
          <c:xMode val="edge"/>
          <c:yMode val="edge"/>
          <c:x val="0.62955579481723956"/>
          <c:y val="0.18861923918899115"/>
          <c:w val="0.29589881801687684"/>
          <c:h val="0.68001917313527294"/>
        </c:manualLayout>
      </c:layout>
      <c:overlay val="0"/>
      <c:txPr>
        <a:bodyPr/>
        <a:lstStyle/>
        <a:p>
          <a:pPr rtl="0">
            <a:defRPr sz="1000" b="1"/>
          </a:pPr>
          <a:endParaRPr lang="es-CR"/>
        </a:p>
      </c:txPr>
    </c:legend>
    <c:plotVisOnly val="1"/>
    <c:dispBlanksAs val="zero"/>
    <c:showDLblsOverMax val="0"/>
  </c:chart>
  <c:spPr>
    <a:ln w="19050" cmpd="sng"/>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R"/>
            </a:pPr>
            <a:r>
              <a:rPr lang="es-ES"/>
              <a:t>Convenio</a:t>
            </a:r>
            <a:r>
              <a:rPr lang="es-ES" baseline="0"/>
              <a:t> Marco Suministros de Oficina. Consumo por año.</a:t>
            </a:r>
            <a:endParaRPr lang="es-ES"/>
          </a:p>
        </c:rich>
      </c:tx>
      <c:layout>
        <c:manualLayout>
          <c:xMode val="edge"/>
          <c:yMode val="edge"/>
          <c:x val="4.3651998436955275E-2"/>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860481123211068"/>
          <c:y val="0.14555004446425809"/>
          <c:w val="0.85253410788286621"/>
          <c:h val="0.75434861478126924"/>
        </c:manualLayout>
      </c:layout>
      <c:bar3DChart>
        <c:barDir val="col"/>
        <c:grouping val="clustered"/>
        <c:varyColors val="0"/>
        <c:ser>
          <c:idx val="0"/>
          <c:order val="0"/>
          <c:invertIfNegative val="0"/>
          <c:dPt>
            <c:idx val="1"/>
            <c:invertIfNegative val="0"/>
            <c:bubble3D val="0"/>
            <c:spPr>
              <a:solidFill>
                <a:srgbClr val="FF33CC"/>
              </a:solidFill>
            </c:spPr>
          </c:dPt>
          <c:dLbls>
            <c:dLbl>
              <c:idx val="0"/>
              <c:layout>
                <c:manualLayout>
                  <c:x val="2.7689073194765854E-2"/>
                  <c:y val="-7.2145063591968026E-2"/>
                </c:manualLayout>
              </c:layout>
              <c:showLegendKey val="0"/>
              <c:showVal val="1"/>
              <c:showCatName val="0"/>
              <c:showSerName val="0"/>
              <c:showPercent val="0"/>
              <c:showBubbleSize val="0"/>
            </c:dLbl>
            <c:dLbl>
              <c:idx val="1"/>
              <c:layout>
                <c:manualLayout>
                  <c:x val="3.3522241490075981E-2"/>
                  <c:y val="-8.3384756766156448E-2"/>
                </c:manualLayout>
              </c:layout>
              <c:showLegendKey val="0"/>
              <c:showVal val="1"/>
              <c:showCatName val="0"/>
              <c:showSerName val="0"/>
              <c:showPercent val="0"/>
              <c:showBubbleSize val="0"/>
            </c:dLbl>
            <c:txPr>
              <a:bodyPr/>
              <a:lstStyle/>
              <a:p>
                <a:pPr>
                  <a:defRPr lang="es-CR" b="1"/>
                </a:pPr>
                <a:endParaRPr lang="es-CR"/>
              </a:p>
            </c:txPr>
            <c:showLegendKey val="0"/>
            <c:showVal val="1"/>
            <c:showCatName val="0"/>
            <c:showSerName val="0"/>
            <c:showPercent val="0"/>
            <c:showBubbleSize val="0"/>
            <c:showLeaderLines val="0"/>
          </c:dLbls>
          <c:cat>
            <c:strRef>
              <c:f>CONSUMO!$K$21:$K$22</c:f>
              <c:strCache>
                <c:ptCount val="2"/>
                <c:pt idx="0">
                  <c:v>Consumo 2011 Agosto-Dic</c:v>
                </c:pt>
                <c:pt idx="1">
                  <c:v>Consumo 2012 I Semestre</c:v>
                </c:pt>
              </c:strCache>
            </c:strRef>
          </c:cat>
          <c:val>
            <c:numRef>
              <c:f>CONSUMO!$M$21:$M$22</c:f>
              <c:numCache>
                <c:formatCode>"₡"#,##0.00</c:formatCode>
                <c:ptCount val="2"/>
                <c:pt idx="0">
                  <c:v>528519424.66770041</c:v>
                </c:pt>
                <c:pt idx="1">
                  <c:v>838929715.06899989</c:v>
                </c:pt>
              </c:numCache>
            </c:numRef>
          </c:val>
        </c:ser>
        <c:dLbls>
          <c:showLegendKey val="0"/>
          <c:showVal val="0"/>
          <c:showCatName val="0"/>
          <c:showSerName val="0"/>
          <c:showPercent val="0"/>
          <c:showBubbleSize val="0"/>
        </c:dLbls>
        <c:gapWidth val="150"/>
        <c:shape val="box"/>
        <c:axId val="101867904"/>
        <c:axId val="101869440"/>
        <c:axId val="0"/>
      </c:bar3DChart>
      <c:catAx>
        <c:axId val="101867904"/>
        <c:scaling>
          <c:orientation val="minMax"/>
        </c:scaling>
        <c:delete val="0"/>
        <c:axPos val="b"/>
        <c:majorTickMark val="none"/>
        <c:minorTickMark val="none"/>
        <c:tickLblPos val="nextTo"/>
        <c:txPr>
          <a:bodyPr/>
          <a:lstStyle/>
          <a:p>
            <a:pPr>
              <a:defRPr lang="es-CR" b="1"/>
            </a:pPr>
            <a:endParaRPr lang="es-CR"/>
          </a:p>
        </c:txPr>
        <c:crossAx val="101869440"/>
        <c:crosses val="autoZero"/>
        <c:auto val="1"/>
        <c:lblAlgn val="ctr"/>
        <c:lblOffset val="100"/>
        <c:noMultiLvlLbl val="0"/>
      </c:catAx>
      <c:valAx>
        <c:axId val="101869440"/>
        <c:scaling>
          <c:orientation val="minMax"/>
        </c:scaling>
        <c:delete val="0"/>
        <c:axPos val="l"/>
        <c:majorGridlines/>
        <c:numFmt formatCode="&quot;₡&quot;#,##0.00" sourceLinked="1"/>
        <c:majorTickMark val="none"/>
        <c:minorTickMark val="none"/>
        <c:tickLblPos val="nextTo"/>
        <c:txPr>
          <a:bodyPr/>
          <a:lstStyle/>
          <a:p>
            <a:pPr>
              <a:defRPr lang="es-CR" b="1"/>
            </a:pPr>
            <a:endParaRPr lang="es-CR"/>
          </a:p>
        </c:txPr>
        <c:crossAx val="1018679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R" sz="1200"/>
            </a:pPr>
            <a:r>
              <a:rPr lang="en-US" sz="1200" b="1" i="0" u="none" strike="noStrike" baseline="0" dirty="0" smtClean="0"/>
              <a:t>CONVENIO </a:t>
            </a:r>
            <a:r>
              <a:rPr lang="en-US" sz="1200" b="1" i="0" u="none" strike="noStrike" baseline="0" dirty="0"/>
              <a:t>MARCO SUMINISTROS DE OFICINA:</a:t>
            </a:r>
            <a:r>
              <a:rPr lang="en-US" sz="1200" b="1" i="0" baseline="0" dirty="0"/>
              <a:t> PRINCIPALES INSTITUCIONES COMPRADORAS </a:t>
            </a:r>
            <a:r>
              <a:rPr lang="en-US" sz="1200" b="1" i="0" u="none" strike="noStrike" baseline="0" dirty="0"/>
              <a:t>A JUNIO 2012</a:t>
            </a:r>
            <a:r>
              <a:rPr lang="en-US" sz="1200" b="1" i="0" baseline="30000" dirty="0"/>
              <a:t>/1</a:t>
            </a:r>
            <a:r>
              <a:rPr lang="en-US" sz="1200" b="1" i="0" baseline="0" dirty="0"/>
              <a:t>. EN MILLONES DE COLONES</a:t>
            </a:r>
            <a:endParaRPr lang="es-ES" sz="1200" b="1" i="0" baseline="0" dirty="0"/>
          </a:p>
        </c:rich>
      </c:tx>
      <c:layout>
        <c:manualLayout>
          <c:xMode val="edge"/>
          <c:yMode val="edge"/>
          <c:x val="9.8740228321665152E-2"/>
          <c:y val="0"/>
        </c:manualLayout>
      </c:layout>
      <c:overlay val="0"/>
    </c:title>
    <c:autoTitleDeleted val="0"/>
    <c:view3D>
      <c:rotX val="60"/>
      <c:rotY val="180"/>
      <c:rAngAx val="0"/>
      <c:perspective val="30"/>
    </c:view3D>
    <c:floor>
      <c:thickness val="0"/>
    </c:floor>
    <c:sideWall>
      <c:thickness val="0"/>
    </c:sideWall>
    <c:backWall>
      <c:thickness val="0"/>
    </c:backWall>
    <c:plotArea>
      <c:layout>
        <c:manualLayout>
          <c:layoutTarget val="inner"/>
          <c:xMode val="edge"/>
          <c:yMode val="edge"/>
          <c:x val="4.4766630891789075E-2"/>
          <c:y val="9.8505892645776208E-2"/>
          <c:w val="0.55620592501062549"/>
          <c:h val="0.79185520361993078"/>
        </c:manualLayout>
      </c:layout>
      <c:pie3DChart>
        <c:varyColors val="1"/>
        <c:ser>
          <c:idx val="0"/>
          <c:order val="0"/>
          <c:spPr>
            <a:ln>
              <a:solidFill>
                <a:sysClr val="windowText" lastClr="000000"/>
              </a:solidFill>
            </a:ln>
          </c:spPr>
          <c:explosion val="20"/>
          <c:dLbls>
            <c:dLbl>
              <c:idx val="0"/>
              <c:layout>
                <c:manualLayout>
                  <c:x val="5.7795337574111698E-2"/>
                  <c:y val="-0.15445109361329976"/>
                </c:manualLayout>
              </c:layout>
              <c:showLegendKey val="0"/>
              <c:showVal val="1"/>
              <c:showCatName val="0"/>
              <c:showSerName val="0"/>
              <c:showPercent val="0"/>
              <c:showBubbleSize val="0"/>
            </c:dLbl>
            <c:dLbl>
              <c:idx val="1"/>
              <c:layout>
                <c:manualLayout>
                  <c:x val="0.11181226947394157"/>
                  <c:y val="3.1323184601924806E-2"/>
                </c:manualLayout>
              </c:layout>
              <c:showLegendKey val="0"/>
              <c:showVal val="1"/>
              <c:showCatName val="0"/>
              <c:showSerName val="0"/>
              <c:showPercent val="0"/>
              <c:showBubbleSize val="0"/>
            </c:dLbl>
            <c:dLbl>
              <c:idx val="2"/>
              <c:layout>
                <c:manualLayout>
                  <c:x val="1.038192510301761E-2"/>
                  <c:y val="7.722986433924682E-2"/>
                </c:manualLayout>
              </c:layout>
              <c:showLegendKey val="0"/>
              <c:showVal val="1"/>
              <c:showCatName val="0"/>
              <c:showSerName val="0"/>
              <c:showPercent val="0"/>
              <c:showBubbleSize val="0"/>
            </c:dLbl>
            <c:dLbl>
              <c:idx val="3"/>
              <c:layout>
                <c:manualLayout>
                  <c:x val="-5.5759657740027023E-2"/>
                  <c:y val="6.2562782061880873E-2"/>
                </c:manualLayout>
              </c:layout>
              <c:showLegendKey val="0"/>
              <c:showVal val="1"/>
              <c:showCatName val="0"/>
              <c:showSerName val="0"/>
              <c:showPercent val="0"/>
              <c:showBubbleSize val="0"/>
            </c:dLbl>
            <c:dLbl>
              <c:idx val="4"/>
              <c:layout>
                <c:manualLayout>
                  <c:x val="-7.5407058873660573E-2"/>
                  <c:y val="4.7867249927092591E-2"/>
                </c:manualLayout>
              </c:layout>
              <c:showLegendKey val="0"/>
              <c:showVal val="1"/>
              <c:showCatName val="0"/>
              <c:showSerName val="0"/>
              <c:showPercent val="0"/>
              <c:showBubbleSize val="0"/>
            </c:dLbl>
            <c:dLbl>
              <c:idx val="5"/>
              <c:layout>
                <c:manualLayout>
                  <c:x val="-7.0501551254473882E-2"/>
                  <c:y val="4.789642258573157E-3"/>
                </c:manualLayout>
              </c:layout>
              <c:showLegendKey val="0"/>
              <c:showVal val="1"/>
              <c:showCatName val="0"/>
              <c:showSerName val="0"/>
              <c:showPercent val="0"/>
              <c:showBubbleSize val="0"/>
            </c:dLbl>
            <c:dLbl>
              <c:idx val="6"/>
              <c:layout>
                <c:manualLayout>
                  <c:x val="-6.6710390167062303E-2"/>
                  <c:y val="-5.4390972212811188E-2"/>
                </c:manualLayout>
              </c:layout>
              <c:showLegendKey val="0"/>
              <c:showVal val="1"/>
              <c:showCatName val="0"/>
              <c:showSerName val="0"/>
              <c:showPercent val="0"/>
              <c:showBubbleSize val="0"/>
            </c:dLbl>
            <c:dLbl>
              <c:idx val="7"/>
              <c:layout>
                <c:manualLayout>
                  <c:x val="-5.7392490790171738E-2"/>
                  <c:y val="-7.9592159413808594E-2"/>
                </c:manualLayout>
              </c:layout>
              <c:showLegendKey val="0"/>
              <c:showVal val="1"/>
              <c:showCatName val="0"/>
              <c:showSerName val="0"/>
              <c:showPercent val="0"/>
              <c:showBubbleSize val="0"/>
            </c:dLbl>
            <c:dLbl>
              <c:idx val="8"/>
              <c:layout>
                <c:manualLayout>
                  <c:x val="-4.4440420025942937E-2"/>
                  <c:y val="-9.4409765044429869E-2"/>
                </c:manualLayout>
              </c:layout>
              <c:showLegendKey val="0"/>
              <c:showVal val="1"/>
              <c:showCatName val="0"/>
              <c:showSerName val="0"/>
              <c:showPercent val="0"/>
              <c:showBubbleSize val="0"/>
            </c:dLbl>
            <c:dLbl>
              <c:idx val="9"/>
              <c:layout>
                <c:manualLayout>
                  <c:x val="-3.2939242463022989E-2"/>
                  <c:y val="-9.1666553728976904E-2"/>
                </c:manualLayout>
              </c:layout>
              <c:showLegendKey val="0"/>
              <c:showVal val="1"/>
              <c:showCatName val="0"/>
              <c:showSerName val="0"/>
              <c:showPercent val="0"/>
              <c:showBubbleSize val="0"/>
            </c:dLbl>
            <c:dLbl>
              <c:idx val="10"/>
              <c:layout>
                <c:manualLayout>
                  <c:x val="-1.2084842840694976E-2"/>
                  <c:y val="-9.4510819480898414E-2"/>
                </c:manualLayout>
              </c:layout>
              <c:showLegendKey val="0"/>
              <c:showVal val="1"/>
              <c:showCatName val="0"/>
              <c:showSerName val="0"/>
              <c:showPercent val="0"/>
              <c:showBubbleSize val="0"/>
            </c:dLbl>
            <c:dLbl>
              <c:idx val="11"/>
              <c:layout>
                <c:manualLayout>
                  <c:x val="-9.4001788000548335E-3"/>
                  <c:y val="-0.10272312627588392"/>
                </c:manualLayout>
              </c:layout>
              <c:showLegendKey val="0"/>
              <c:showVal val="1"/>
              <c:showCatName val="0"/>
              <c:showSerName val="0"/>
              <c:showPercent val="0"/>
              <c:showBubbleSize val="0"/>
            </c:dLbl>
            <c:txPr>
              <a:bodyPr/>
              <a:lstStyle/>
              <a:p>
                <a:pPr>
                  <a:defRPr lang="es-CR" b="1"/>
                </a:pPr>
                <a:endParaRPr lang="es-CR"/>
              </a:p>
            </c:txPr>
            <c:showLegendKey val="0"/>
            <c:showVal val="1"/>
            <c:showCatName val="0"/>
            <c:showSerName val="0"/>
            <c:showPercent val="0"/>
            <c:showBubbleSize val="0"/>
            <c:showLeaderLines val="1"/>
          </c:dLbls>
          <c:cat>
            <c:strRef>
              <c:f>INSTITUCIONES!$B$3:$B$13</c:f>
              <c:strCache>
                <c:ptCount val="11"/>
                <c:pt idx="0">
                  <c:v>MEP ¢268.3</c:v>
                </c:pt>
                <c:pt idx="1">
                  <c:v>Ministerio de Seguridad Pública ¢146.3</c:v>
                </c:pt>
                <c:pt idx="2">
                  <c:v>MOPT ¢101.7</c:v>
                </c:pt>
                <c:pt idx="3">
                  <c:v>COSEVI ¢89.2</c:v>
                </c:pt>
                <c:pt idx="4">
                  <c:v>SINAC ¢71.1</c:v>
                </c:pt>
                <c:pt idx="5">
                  <c:v>MINISTERIO DE JUSTICIA Y PAZ ¢121.1</c:v>
                </c:pt>
                <c:pt idx="6">
                  <c:v>TRIBUNAL SUPREMO DE ELECCIONES ¢56.9</c:v>
                </c:pt>
                <c:pt idx="7">
                  <c:v>MINAET ¢43.1</c:v>
                </c:pt>
                <c:pt idx="8">
                  <c:v>MINISTERIO AGRICULTURA Y GANADERIA ¢37.1</c:v>
                </c:pt>
                <c:pt idx="9">
                  <c:v>MINISTERIO DE CULTURA ¢29.8</c:v>
                </c:pt>
                <c:pt idx="10">
                  <c:v>UNED</c:v>
                </c:pt>
              </c:strCache>
            </c:strRef>
          </c:cat>
          <c:val>
            <c:numRef>
              <c:f>INSTITUCIONES!$D$3:$D$13</c:f>
              <c:numCache>
                <c:formatCode>0.00%</c:formatCode>
                <c:ptCount val="11"/>
                <c:pt idx="0">
                  <c:v>0.19527773054411229</c:v>
                </c:pt>
                <c:pt idx="1">
                  <c:v>0.10654477999901014</c:v>
                </c:pt>
                <c:pt idx="2">
                  <c:v>7.401713913431418E-2</c:v>
                </c:pt>
                <c:pt idx="3">
                  <c:v>6.4927996745785505E-2</c:v>
                </c:pt>
                <c:pt idx="4">
                  <c:v>5.1799865849319303E-2</c:v>
                </c:pt>
                <c:pt idx="5">
                  <c:v>8.8188313758992706E-2</c:v>
                </c:pt>
                <c:pt idx="6">
                  <c:v>4.1437728055268803E-2</c:v>
                </c:pt>
                <c:pt idx="7">
                  <c:v>3.137212514671199E-2</c:v>
                </c:pt>
                <c:pt idx="8">
                  <c:v>2.7004142121985802E-2</c:v>
                </c:pt>
                <c:pt idx="9">
                  <c:v>2.1726714977417075E-2</c:v>
                </c:pt>
                <c:pt idx="10">
                  <c:v>1.941739329820126E-2</c:v>
                </c:pt>
              </c:numCache>
            </c:numRef>
          </c:val>
        </c:ser>
        <c:dLbls>
          <c:showLegendKey val="0"/>
          <c:showVal val="0"/>
          <c:showCatName val="0"/>
          <c:showSerName val="0"/>
          <c:showPercent val="0"/>
          <c:showBubbleSize val="0"/>
          <c:showLeaderLines val="1"/>
        </c:dLbls>
      </c:pie3DChart>
      <c:spPr>
        <a:ln>
          <a:noFill/>
        </a:ln>
      </c:spPr>
    </c:plotArea>
    <c:legend>
      <c:legendPos val="r"/>
      <c:layout>
        <c:manualLayout>
          <c:xMode val="edge"/>
          <c:yMode val="edge"/>
          <c:x val="0.6622849281386296"/>
          <c:y val="8.7661692890798296E-2"/>
          <c:w val="0.31414844519899698"/>
          <c:h val="0.80263367509989458"/>
        </c:manualLayout>
      </c:layout>
      <c:overlay val="0"/>
      <c:txPr>
        <a:bodyPr/>
        <a:lstStyle/>
        <a:p>
          <a:pPr rtl="0">
            <a:defRPr lang="es-CR" b="1"/>
          </a:pPr>
          <a:endParaRPr lang="es-CR"/>
        </a:p>
      </c:txPr>
    </c:legend>
    <c:plotVisOnly val="1"/>
    <c:dispBlanksAs val="zero"/>
    <c:showDLblsOverMax val="0"/>
  </c:chart>
  <c:spPr>
    <a:ln w="19050" cmpd="sng"/>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s-CR" sz="1200" b="1" i="0" u="none" strike="noStrike" kern="1200" baseline="0">
                <a:solidFill>
                  <a:sysClr val="windowText" lastClr="000000"/>
                </a:solidFill>
                <a:latin typeface="+mn-lt"/>
                <a:ea typeface="+mn-ea"/>
                <a:cs typeface="+mn-cs"/>
              </a:defRPr>
            </a:pPr>
            <a:r>
              <a:rPr lang="en-US" sz="1200" b="1" i="0" baseline="0" dirty="0" smtClean="0"/>
              <a:t>CONVENIO </a:t>
            </a:r>
            <a:r>
              <a:rPr lang="en-US" sz="1200" b="1" i="0" baseline="0" dirty="0"/>
              <a:t>MARCO SUMINISTROS DE OFICINA: PRINCIPALES MERCANCIAS TRANSADAS A JUNIO 2012.</a:t>
            </a:r>
            <a:r>
              <a:rPr lang="en-US" sz="1200" b="1" i="0" baseline="30000" dirty="0"/>
              <a:t>/1</a:t>
            </a:r>
            <a:r>
              <a:rPr lang="en-US" sz="1200" b="1" i="0" baseline="0" dirty="0"/>
              <a:t>. EN MILLONES DE COLONES</a:t>
            </a:r>
            <a:endParaRPr lang="es-ES" sz="1200" b="1" i="0" baseline="0" dirty="0"/>
          </a:p>
          <a:p>
            <a:pPr marL="0" marR="0" indent="0" algn="ctr" defTabSz="914400" rtl="0" eaLnBrk="1" fontAlgn="auto" latinLnBrk="0" hangingPunct="1">
              <a:lnSpc>
                <a:spcPct val="100000"/>
              </a:lnSpc>
              <a:spcBef>
                <a:spcPts val="0"/>
              </a:spcBef>
              <a:spcAft>
                <a:spcPts val="0"/>
              </a:spcAft>
              <a:buClrTx/>
              <a:buSzTx/>
              <a:buFontTx/>
              <a:buNone/>
              <a:tabLst/>
              <a:defRPr lang="es-CR" sz="1200" b="1" i="0" u="none" strike="noStrike" kern="1200" baseline="0">
                <a:solidFill>
                  <a:sysClr val="windowText" lastClr="000000"/>
                </a:solidFill>
                <a:latin typeface="+mn-lt"/>
                <a:ea typeface="+mn-ea"/>
                <a:cs typeface="+mn-cs"/>
              </a:defRPr>
            </a:pPr>
            <a:endParaRPr lang="es-ES" sz="1200" b="1" i="0" baseline="0" dirty="0"/>
          </a:p>
        </c:rich>
      </c:tx>
      <c:layout>
        <c:manualLayout>
          <c:xMode val="edge"/>
          <c:yMode val="edge"/>
          <c:x val="9.874022832166518E-2"/>
          <c:y val="0"/>
        </c:manualLayout>
      </c:layout>
      <c:overlay val="0"/>
    </c:title>
    <c:autoTitleDeleted val="0"/>
    <c:view3D>
      <c:rotX val="60"/>
      <c:rotY val="180"/>
      <c:rAngAx val="0"/>
      <c:perspective val="30"/>
    </c:view3D>
    <c:floor>
      <c:thickness val="0"/>
    </c:floor>
    <c:sideWall>
      <c:thickness val="0"/>
    </c:sideWall>
    <c:backWall>
      <c:thickness val="0"/>
    </c:backWall>
    <c:plotArea>
      <c:layout>
        <c:manualLayout>
          <c:layoutTarget val="inner"/>
          <c:xMode val="edge"/>
          <c:yMode val="edge"/>
          <c:x val="1.6364816046010797E-2"/>
          <c:y val="7.4976480881067134E-2"/>
          <c:w val="0.55998883118333664"/>
          <c:h val="0.79969842005044545"/>
        </c:manualLayout>
      </c:layout>
      <c:pie3DChart>
        <c:varyColors val="1"/>
        <c:ser>
          <c:idx val="0"/>
          <c:order val="0"/>
          <c:spPr>
            <a:ln>
              <a:solidFill>
                <a:sysClr val="windowText" lastClr="000000"/>
              </a:solidFill>
            </a:ln>
          </c:spPr>
          <c:explosion val="18"/>
          <c:dLbls>
            <c:dLbl>
              <c:idx val="0"/>
              <c:layout>
                <c:manualLayout>
                  <c:x val="0.1308789046333603"/>
                  <c:y val="6.9688230147702132E-2"/>
                </c:manualLayout>
              </c:layout>
              <c:showLegendKey val="0"/>
              <c:showVal val="1"/>
              <c:showCatName val="0"/>
              <c:showSerName val="0"/>
              <c:showPercent val="0"/>
              <c:showBubbleSize val="0"/>
            </c:dLbl>
            <c:dLbl>
              <c:idx val="1"/>
              <c:layout>
                <c:manualLayout>
                  <c:x val="-9.4400880072794277E-2"/>
                  <c:y val="4.8546113377024455E-2"/>
                </c:manualLayout>
              </c:layout>
              <c:showLegendKey val="0"/>
              <c:showVal val="1"/>
              <c:showCatName val="0"/>
              <c:showSerName val="0"/>
              <c:showPercent val="0"/>
              <c:showBubbleSize val="0"/>
            </c:dLbl>
            <c:dLbl>
              <c:idx val="2"/>
              <c:layout>
                <c:manualLayout>
                  <c:x val="-7.0385002824677328E-2"/>
                  <c:y val="-4.5956183067299816E-2"/>
                </c:manualLayout>
              </c:layout>
              <c:showLegendKey val="0"/>
              <c:showVal val="1"/>
              <c:showCatName val="0"/>
              <c:showSerName val="0"/>
              <c:showPercent val="0"/>
              <c:showBubbleSize val="0"/>
            </c:dLbl>
            <c:dLbl>
              <c:idx val="3"/>
              <c:layout>
                <c:manualLayout>
                  <c:x val="-5.1101611536141511E-2"/>
                  <c:y val="-8.8465933960213267E-2"/>
                </c:manualLayout>
              </c:layout>
              <c:showLegendKey val="0"/>
              <c:showVal val="1"/>
              <c:showCatName val="0"/>
              <c:showSerName val="0"/>
              <c:showPercent val="0"/>
              <c:showBubbleSize val="0"/>
            </c:dLbl>
            <c:dLbl>
              <c:idx val="4"/>
              <c:layout>
                <c:manualLayout>
                  <c:x val="-4.5744630242357032E-2"/>
                  <c:y val="-8.4253479503034245E-2"/>
                </c:manualLayout>
              </c:layout>
              <c:showLegendKey val="0"/>
              <c:showVal val="1"/>
              <c:showCatName val="0"/>
              <c:showSerName val="0"/>
              <c:showPercent val="0"/>
              <c:showBubbleSize val="0"/>
            </c:dLbl>
            <c:dLbl>
              <c:idx val="5"/>
              <c:layout>
                <c:manualLayout>
                  <c:x val="-3.6816580458381341E-2"/>
                  <c:y val="-0.10009504173800265"/>
                </c:manualLayout>
              </c:layout>
              <c:showLegendKey val="0"/>
              <c:showVal val="1"/>
              <c:showCatName val="0"/>
              <c:showSerName val="0"/>
              <c:showPercent val="0"/>
              <c:showBubbleSize val="0"/>
            </c:dLbl>
            <c:dLbl>
              <c:idx val="6"/>
              <c:layout>
                <c:manualLayout>
                  <c:x val="-3.6443195593982895E-2"/>
                  <c:y val="-9.3023317962621241E-2"/>
                </c:manualLayout>
              </c:layout>
              <c:showLegendKey val="0"/>
              <c:showVal val="1"/>
              <c:showCatName val="0"/>
              <c:showSerName val="0"/>
              <c:showPercent val="0"/>
              <c:showBubbleSize val="0"/>
            </c:dLbl>
            <c:dLbl>
              <c:idx val="7"/>
              <c:layout>
                <c:manualLayout>
                  <c:x val="-4.6047855598608765E-3"/>
                  <c:y val="-2.6664370954069188E-2"/>
                </c:manualLayout>
              </c:layout>
              <c:showLegendKey val="0"/>
              <c:showVal val="1"/>
              <c:showCatName val="0"/>
              <c:showSerName val="0"/>
              <c:showPercent val="0"/>
              <c:showBubbleSize val="0"/>
            </c:dLbl>
            <c:dLbl>
              <c:idx val="8"/>
              <c:layout>
                <c:manualLayout>
                  <c:x val="-1.244069407943344E-3"/>
                  <c:y val="-7.5346203703898443E-3"/>
                </c:manualLayout>
              </c:layout>
              <c:showLegendKey val="0"/>
              <c:showVal val="1"/>
              <c:showCatName val="0"/>
              <c:showSerName val="0"/>
              <c:showPercent val="0"/>
              <c:showBubbleSize val="0"/>
            </c:dLbl>
            <c:dLbl>
              <c:idx val="9"/>
              <c:layout>
                <c:manualLayout>
                  <c:x val="-4.2432621950412412E-2"/>
                  <c:y val="-4.5311945538163576E-2"/>
                </c:manualLayout>
              </c:layout>
              <c:showLegendKey val="0"/>
              <c:showVal val="1"/>
              <c:showCatName val="0"/>
              <c:showSerName val="0"/>
              <c:showPercent val="0"/>
              <c:showBubbleSize val="0"/>
            </c:dLbl>
            <c:dLbl>
              <c:idx val="10"/>
              <c:layout>
                <c:manualLayout>
                  <c:x val="-2.5538297219065583E-2"/>
                  <c:y val="-8.2310248688078694E-2"/>
                </c:manualLayout>
              </c:layout>
              <c:showLegendKey val="0"/>
              <c:showVal val="1"/>
              <c:showCatName val="0"/>
              <c:showSerName val="0"/>
              <c:showPercent val="0"/>
              <c:showBubbleSize val="0"/>
            </c:dLbl>
            <c:dLbl>
              <c:idx val="11"/>
              <c:layout>
                <c:manualLayout>
                  <c:x val="-1.6694570558105921E-2"/>
                  <c:y val="-8.3890392984228554E-2"/>
                </c:manualLayout>
              </c:layout>
              <c:showLegendKey val="0"/>
              <c:showVal val="1"/>
              <c:showCatName val="0"/>
              <c:showSerName val="0"/>
              <c:showPercent val="0"/>
              <c:showBubbleSize val="0"/>
            </c:dLbl>
            <c:txPr>
              <a:bodyPr/>
              <a:lstStyle/>
              <a:p>
                <a:pPr>
                  <a:defRPr lang="es-CR" b="1"/>
                </a:pPr>
                <a:endParaRPr lang="es-CR"/>
              </a:p>
            </c:txPr>
            <c:showLegendKey val="0"/>
            <c:showVal val="1"/>
            <c:showCatName val="0"/>
            <c:showSerName val="0"/>
            <c:showPercent val="0"/>
            <c:showBubbleSize val="0"/>
            <c:showLeaderLines val="1"/>
          </c:dLbls>
          <c:cat>
            <c:strRef>
              <c:f>MERCANCIAS!$B$2:$B$11</c:f>
              <c:strCache>
                <c:ptCount val="10"/>
                <c:pt idx="0">
                  <c:v>TINTAS Y TONNERS ¢600.1</c:v>
                </c:pt>
                <c:pt idx="1">
                  <c:v>PAPEL ¢207.9</c:v>
                </c:pt>
                <c:pt idx="2">
                  <c:v>SOBRES ¢71.5</c:v>
                </c:pt>
                <c:pt idx="3">
                  <c:v>CARPETAS ¢51.1</c:v>
                </c:pt>
                <c:pt idx="4">
                  <c:v>LIBROS DE ACTAS ¢34.9</c:v>
                </c:pt>
                <c:pt idx="5">
                  <c:v>MARCADORES ¢33.0</c:v>
                </c:pt>
                <c:pt idx="6">
                  <c:v>ARCHIVADORES ¢30.0</c:v>
                </c:pt>
                <c:pt idx="7">
                  <c:v>CUADERNOS ¢23.9</c:v>
                </c:pt>
                <c:pt idx="8">
                  <c:v>FORMULA CONTINUA DE 24.13 X 27.94 CMS, 3 TANTOS, 60 GRS, ¢22.5</c:v>
                </c:pt>
                <c:pt idx="9">
                  <c:v>BOLIGRAFO ¢19.9</c:v>
                </c:pt>
              </c:strCache>
            </c:strRef>
          </c:cat>
          <c:val>
            <c:numRef>
              <c:f>MERCANCIAS!$D$2:$D$11</c:f>
              <c:numCache>
                <c:formatCode>0.00%</c:formatCode>
                <c:ptCount val="10"/>
                <c:pt idx="0">
                  <c:v>0.43885756768848372</c:v>
                </c:pt>
                <c:pt idx="1">
                  <c:v>0.15208643864400387</c:v>
                </c:pt>
                <c:pt idx="2">
                  <c:v>5.2348848552834316E-2</c:v>
                </c:pt>
                <c:pt idx="3">
                  <c:v>3.739778845104965E-2</c:v>
                </c:pt>
                <c:pt idx="4">
                  <c:v>2.5542502858730141E-2</c:v>
                </c:pt>
                <c:pt idx="5">
                  <c:v>2.4133015301068431E-2</c:v>
                </c:pt>
                <c:pt idx="6">
                  <c:v>2.196081884207415E-2</c:v>
                </c:pt>
                <c:pt idx="7">
                  <c:v>1.7522507803500523E-2</c:v>
                </c:pt>
                <c:pt idx="8">
                  <c:v>1.6458143294648817E-2</c:v>
                </c:pt>
                <c:pt idx="9">
                  <c:v>1.4615189391092681E-2</c:v>
                </c:pt>
              </c:numCache>
            </c:numRef>
          </c:val>
        </c:ser>
        <c:dLbls>
          <c:showLegendKey val="0"/>
          <c:showVal val="0"/>
          <c:showCatName val="0"/>
          <c:showSerName val="0"/>
          <c:showPercent val="0"/>
          <c:showBubbleSize val="0"/>
          <c:showLeaderLines val="1"/>
        </c:dLbls>
      </c:pie3DChart>
      <c:spPr>
        <a:ln>
          <a:noFill/>
        </a:ln>
      </c:spPr>
    </c:plotArea>
    <c:legend>
      <c:legendPos val="r"/>
      <c:layout>
        <c:manualLayout>
          <c:xMode val="edge"/>
          <c:yMode val="edge"/>
          <c:x val="0.66049473305253892"/>
          <c:y val="9.8333744054642028E-2"/>
          <c:w val="0.28927433995487123"/>
          <c:h val="0.87816771593076259"/>
        </c:manualLayout>
      </c:layout>
      <c:overlay val="0"/>
      <c:txPr>
        <a:bodyPr/>
        <a:lstStyle/>
        <a:p>
          <a:pPr rtl="0">
            <a:defRPr lang="es-CR" sz="1050" b="1"/>
          </a:pPr>
          <a:endParaRPr lang="es-CR"/>
        </a:p>
      </c:txPr>
    </c:legend>
    <c:plotVisOnly val="1"/>
    <c:dispBlanksAs val="zero"/>
    <c:showDLblsOverMax val="0"/>
  </c:chart>
  <c:spPr>
    <a:ln w="19050" cmpd="sng"/>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smtClean="0"/>
              <a:t>CONVENIO </a:t>
            </a:r>
            <a:r>
              <a:rPr lang="en-US" sz="1400" baseline="0" dirty="0"/>
              <a:t>MARCO SERVICIOS DE LIMPIEZA. </a:t>
            </a:r>
            <a:r>
              <a:rPr lang="en-US" sz="1400" dirty="0"/>
              <a:t>CONSUMO MENSUAL</a:t>
            </a:r>
            <a:r>
              <a:rPr lang="en-US" sz="1400" baseline="0" dirty="0"/>
              <a:t> A JUNIO 2012</a:t>
            </a:r>
            <a:endParaRPr lang="en-US" sz="1400" dirty="0"/>
          </a:p>
        </c:rich>
      </c:tx>
      <c:layout>
        <c:manualLayout>
          <c:xMode val="edge"/>
          <c:yMode val="edge"/>
          <c:x val="0.15701009404560068"/>
          <c:y val="2.7272720765278258E-2"/>
        </c:manualLayout>
      </c:layout>
      <c:overlay val="0"/>
    </c:title>
    <c:autoTitleDeleted val="0"/>
    <c:plotArea>
      <c:layout>
        <c:manualLayout>
          <c:layoutTarget val="inner"/>
          <c:xMode val="edge"/>
          <c:yMode val="edge"/>
          <c:x val="0.11840684152891549"/>
          <c:y val="0.18537599967167748"/>
          <c:w val="0.77038138473034157"/>
          <c:h val="0.58654937090208259"/>
        </c:manualLayout>
      </c:layout>
      <c:lineChart>
        <c:grouping val="standard"/>
        <c:varyColors val="0"/>
        <c:ser>
          <c:idx val="0"/>
          <c:order val="0"/>
          <c:tx>
            <c:strRef>
              <c:f>'Monto Transado'!$A$7</c:f>
              <c:strCache>
                <c:ptCount val="1"/>
                <c:pt idx="0">
                  <c:v>CONSUMO </c:v>
                </c:pt>
              </c:strCache>
            </c:strRef>
          </c:tx>
          <c:dLbls>
            <c:dLbl>
              <c:idx val="0"/>
              <c:layout>
                <c:manualLayout>
                  <c:x val="-3.1020300603277411E-2"/>
                  <c:y val="-4.5454534608796504E-2"/>
                </c:manualLayout>
              </c:layout>
              <c:showLegendKey val="0"/>
              <c:showVal val="1"/>
              <c:showCatName val="0"/>
              <c:showSerName val="0"/>
              <c:showPercent val="0"/>
              <c:showBubbleSize val="0"/>
            </c:dLbl>
            <c:dLbl>
              <c:idx val="1"/>
              <c:layout>
                <c:manualLayout>
                  <c:x val="3.7094287317485881E-2"/>
                  <c:y val="9.0909069217593227E-3"/>
                </c:manualLayout>
              </c:layout>
              <c:showLegendKey val="0"/>
              <c:showVal val="1"/>
              <c:showCatName val="0"/>
              <c:showSerName val="0"/>
              <c:showPercent val="0"/>
              <c:showBubbleSize val="0"/>
            </c:dLbl>
            <c:dLbl>
              <c:idx val="2"/>
              <c:layout>
                <c:manualLayout>
                  <c:x val="-5.5641430976228833E-2"/>
                  <c:y val="-3.6363627687037076E-2"/>
                </c:manualLayout>
              </c:layout>
              <c:showLegendKey val="0"/>
              <c:showVal val="1"/>
              <c:showCatName val="0"/>
              <c:showSerName val="0"/>
              <c:showPercent val="0"/>
              <c:showBubbleSize val="0"/>
            </c:dLbl>
            <c:dLbl>
              <c:idx val="3"/>
              <c:layout>
                <c:manualLayout>
                  <c:x val="4.1215874797206495E-2"/>
                  <c:y val="3.3333325379784014E-2"/>
                </c:manualLayout>
              </c:layout>
              <c:showLegendKey val="0"/>
              <c:showVal val="1"/>
              <c:showCatName val="0"/>
              <c:showSerName val="0"/>
              <c:showPercent val="0"/>
              <c:showBubbleSize val="0"/>
            </c:dLbl>
            <c:dLbl>
              <c:idx val="4"/>
              <c:layout>
                <c:manualLayout>
                  <c:x val="-3.9155081057346199E-2"/>
                  <c:y val="-3.0303023072530879E-2"/>
                </c:manualLayout>
              </c:layout>
              <c:showLegendKey val="0"/>
              <c:showVal val="1"/>
              <c:showCatName val="0"/>
              <c:showSerName val="0"/>
              <c:showPercent val="0"/>
              <c:showBubbleSize val="0"/>
            </c:dLbl>
            <c:dLbl>
              <c:idx val="5"/>
              <c:delete val="1"/>
            </c:dLbl>
            <c:dLbl>
              <c:idx val="6"/>
              <c:layout>
                <c:manualLayout>
                  <c:x val="-3.7094287317485881E-2"/>
                  <c:y val="-3.9393929994290144E-2"/>
                </c:manualLayout>
              </c:layout>
              <c:showLegendKey val="0"/>
              <c:showVal val="1"/>
              <c:showCatName val="0"/>
              <c:showSerName val="0"/>
              <c:showPercent val="0"/>
              <c:showBubbleSize val="0"/>
            </c:dLbl>
            <c:dLbl>
              <c:idx val="7"/>
              <c:layout>
                <c:manualLayout>
                  <c:x val="0"/>
                  <c:y val="-1.8181813843518718E-2"/>
                </c:manualLayout>
              </c:layout>
              <c:showLegendKey val="0"/>
              <c:showVal val="1"/>
              <c:showCatName val="0"/>
              <c:showSerName val="0"/>
              <c:showPercent val="0"/>
              <c:showBubbleSize val="0"/>
            </c:dLbl>
            <c:dLbl>
              <c:idx val="8"/>
              <c:layout>
                <c:manualLayout>
                  <c:x val="3.3289535911035131E-2"/>
                  <c:y val="-6.0606046145061914E-3"/>
                </c:manualLayout>
              </c:layout>
              <c:showLegendKey val="0"/>
              <c:showVal val="1"/>
              <c:showCatName val="0"/>
              <c:showSerName val="0"/>
              <c:showPercent val="0"/>
              <c:showBubbleSize val="0"/>
            </c:dLbl>
            <c:dLbl>
              <c:idx val="9"/>
              <c:delete val="1"/>
            </c:dLbl>
            <c:dLbl>
              <c:idx val="10"/>
              <c:layout>
                <c:manualLayout>
                  <c:x val="-1.4425556179022287E-2"/>
                  <c:y val="0"/>
                </c:manualLayout>
              </c:layout>
              <c:showLegendKey val="0"/>
              <c:showVal val="1"/>
              <c:showCatName val="0"/>
              <c:showSerName val="0"/>
              <c:showPercent val="0"/>
              <c:showBubbleSize val="0"/>
            </c:dLbl>
            <c:dLbl>
              <c:idx val="11"/>
              <c:layout>
                <c:manualLayout>
                  <c:x val="-8.0219034109409462E-2"/>
                  <c:y val="-9.0909069217593227E-3"/>
                </c:manualLayout>
              </c:layout>
              <c:showLegendKey val="0"/>
              <c:showVal val="1"/>
              <c:showCatName val="0"/>
              <c:showSerName val="0"/>
              <c:showPercent val="0"/>
              <c:showBubbleSize val="0"/>
            </c:dLbl>
            <c:dLbl>
              <c:idx val="12"/>
              <c:layout>
                <c:manualLayout>
                  <c:x val="-3.7086092715231854E-2"/>
                  <c:y val="-3.0303023072530879E-2"/>
                </c:manualLayout>
              </c:layout>
              <c:showLegendKey val="0"/>
              <c:showVal val="1"/>
              <c:showCatName val="0"/>
              <c:showSerName val="0"/>
              <c:showPercent val="0"/>
              <c:showBubbleSize val="0"/>
            </c:dLbl>
            <c:dLbl>
              <c:idx val="13"/>
              <c:layout>
                <c:manualLayout>
                  <c:x val="-8.8300220750551876E-3"/>
                  <c:y val="-1.8181813843518656E-2"/>
                </c:manualLayout>
              </c:layout>
              <c:showLegendKey val="0"/>
              <c:showVal val="1"/>
              <c:showCatName val="0"/>
              <c:showSerName val="0"/>
              <c:showPercent val="0"/>
              <c:showBubbleSize val="0"/>
            </c:dLbl>
            <c:dLbl>
              <c:idx val="14"/>
              <c:layout>
                <c:manualLayout>
                  <c:x val="-6.7995594401832504E-2"/>
                  <c:y val="1.8181813843518635E-2"/>
                </c:manualLayout>
              </c:layout>
              <c:showLegendKey val="0"/>
              <c:showVal val="1"/>
              <c:showCatName val="0"/>
              <c:showSerName val="0"/>
              <c:showPercent val="0"/>
              <c:showBubbleSize val="0"/>
            </c:dLbl>
            <c:dLbl>
              <c:idx val="15"/>
              <c:layout>
                <c:manualLayout>
                  <c:x val="-3.7086076214583256E-2"/>
                  <c:y val="1.8181813843518635E-2"/>
                </c:manualLayout>
              </c:layout>
              <c:showLegendKey val="0"/>
              <c:showVal val="1"/>
              <c:showCatName val="0"/>
              <c:showSerName val="0"/>
              <c:showPercent val="0"/>
              <c:showBubbleSize val="0"/>
            </c:dLbl>
            <c:dLbl>
              <c:idx val="16"/>
              <c:layout>
                <c:manualLayout>
                  <c:x val="-3.1788079470198675E-2"/>
                  <c:y val="-3.0303023072530879E-2"/>
                </c:manualLayout>
              </c:layout>
              <c:showLegendKey val="0"/>
              <c:showVal val="1"/>
              <c:showCatName val="0"/>
              <c:showSerName val="0"/>
              <c:showPercent val="0"/>
              <c:showBubbleSize val="0"/>
            </c:dLbl>
            <c:dLbl>
              <c:idx val="17"/>
              <c:delete val="1"/>
            </c:dLbl>
            <c:dLbl>
              <c:idx val="18"/>
              <c:layout>
                <c:manualLayout>
                  <c:x val="-4.0142021082316487E-2"/>
                  <c:y val="-3.3333325379784014E-2"/>
                </c:manualLayout>
              </c:layout>
              <c:showLegendKey val="0"/>
              <c:showVal val="1"/>
              <c:showCatName val="0"/>
              <c:showSerName val="0"/>
              <c:showPercent val="0"/>
              <c:showBubbleSize val="0"/>
            </c:dLbl>
            <c:dLbl>
              <c:idx val="19"/>
              <c:layout>
                <c:manualLayout>
                  <c:x val="-5.0399590018885505E-2"/>
                  <c:y val="3.0303023072530879E-2"/>
                </c:manualLayout>
              </c:layout>
              <c:showLegendKey val="0"/>
              <c:showVal val="1"/>
              <c:showCatName val="0"/>
              <c:showSerName val="0"/>
              <c:showPercent val="0"/>
              <c:showBubbleSize val="0"/>
            </c:dLbl>
            <c:dLbl>
              <c:idx val="20"/>
              <c:layout>
                <c:manualLayout>
                  <c:x val="-3.1788032968370891E-2"/>
                  <c:y val="-3.3333325379784014E-2"/>
                </c:manualLayout>
              </c:layout>
              <c:showLegendKey val="0"/>
              <c:showVal val="1"/>
              <c:showCatName val="0"/>
              <c:showSerName val="0"/>
              <c:showPercent val="0"/>
              <c:showBubbleSize val="0"/>
            </c:dLbl>
            <c:dLbl>
              <c:idx val="21"/>
              <c:layout>
                <c:manualLayout>
                  <c:x val="-9.3122340289988823E-3"/>
                  <c:y val="0"/>
                </c:manualLayout>
              </c:layout>
              <c:showLegendKey val="0"/>
              <c:showVal val="1"/>
              <c:showCatName val="0"/>
              <c:showSerName val="0"/>
              <c:showPercent val="0"/>
              <c:showBubbleSize val="0"/>
            </c:dLbl>
            <c:dLbl>
              <c:idx val="22"/>
              <c:layout>
                <c:manualLayout>
                  <c:x val="-7.7669902912621533E-2"/>
                  <c:y val="-1.8181813843518635E-2"/>
                </c:manualLayout>
              </c:layout>
              <c:showLegendKey val="0"/>
              <c:showVal val="1"/>
              <c:showCatName val="0"/>
              <c:showSerName val="0"/>
              <c:showPercent val="0"/>
              <c:showBubbleSize val="0"/>
            </c:dLbl>
            <c:dLbl>
              <c:idx val="23"/>
              <c:layout>
                <c:manualLayout>
                  <c:x val="-4.7464940668824292E-2"/>
                  <c:y val="-4.8484836916049434E-2"/>
                </c:manualLayout>
              </c:layout>
              <c:showLegendKey val="0"/>
              <c:showVal val="1"/>
              <c:showCatName val="0"/>
              <c:showSerName val="0"/>
              <c:showPercent val="0"/>
              <c:showBubbleSize val="0"/>
            </c:dLbl>
            <c:dLbl>
              <c:idx val="24"/>
              <c:layout>
                <c:manualLayout>
                  <c:x val="-3.3081625314634919E-2"/>
                  <c:y val="4.2424232301543532E-2"/>
                </c:manualLayout>
              </c:layout>
              <c:showLegendKey val="0"/>
              <c:showVal val="1"/>
              <c:showCatName val="0"/>
              <c:showSerName val="0"/>
              <c:showPercent val="0"/>
              <c:showBubbleSize val="0"/>
            </c:dLbl>
            <c:dLbl>
              <c:idx val="25"/>
              <c:layout>
                <c:manualLayout>
                  <c:x val="-3.4519956850054045E-2"/>
                  <c:y val="-4.2424232301543532E-2"/>
                </c:manualLayout>
              </c:layout>
              <c:showLegendKey val="0"/>
              <c:showVal val="1"/>
              <c:showCatName val="0"/>
              <c:showSerName val="0"/>
              <c:showPercent val="0"/>
              <c:showBubbleSize val="0"/>
            </c:dLbl>
            <c:dLbl>
              <c:idx val="26"/>
              <c:layout>
                <c:manualLayout>
                  <c:x val="-8.6299892125135027E-3"/>
                  <c:y val="-9.0909069217593192E-3"/>
                </c:manualLayout>
              </c:layout>
              <c:showLegendKey val="0"/>
              <c:showVal val="1"/>
              <c:showCatName val="0"/>
              <c:showSerName val="0"/>
              <c:showPercent val="0"/>
              <c:showBubbleSize val="0"/>
            </c:dLbl>
            <c:dLbl>
              <c:idx val="27"/>
              <c:layout>
                <c:manualLayout>
                  <c:x val="-8.6299892125135027E-3"/>
                  <c:y val="6.0606046145061914E-3"/>
                </c:manualLayout>
              </c:layout>
              <c:showLegendKey val="0"/>
              <c:showVal val="1"/>
              <c:showCatName val="0"/>
              <c:showSerName val="0"/>
              <c:showPercent val="0"/>
              <c:showBubbleSize val="0"/>
            </c:dLbl>
            <c:txPr>
              <a:bodyPr/>
              <a:lstStyle/>
              <a:p>
                <a:pPr>
                  <a:defRPr b="1"/>
                </a:pPr>
                <a:endParaRPr lang="es-CR"/>
              </a:p>
            </c:txPr>
            <c:showLegendKey val="0"/>
            <c:showVal val="1"/>
            <c:showCatName val="0"/>
            <c:showSerName val="0"/>
            <c:showPercent val="0"/>
            <c:showBubbleSize val="0"/>
            <c:showLeaderLines val="0"/>
          </c:dLbls>
          <c:cat>
            <c:strRef>
              <c:f>'Monto Transado'!$B$2:$AC$2</c:f>
              <c:strCache>
                <c:ptCount val="28"/>
                <c:pt idx="0">
                  <c:v>Mar-10</c:v>
                </c:pt>
                <c:pt idx="1">
                  <c:v>Abr-10</c:v>
                </c:pt>
                <c:pt idx="2">
                  <c:v>May-10</c:v>
                </c:pt>
                <c:pt idx="3">
                  <c:v>Jun-10</c:v>
                </c:pt>
                <c:pt idx="4">
                  <c:v>Jul-10</c:v>
                </c:pt>
                <c:pt idx="5">
                  <c:v>Ago-10</c:v>
                </c:pt>
                <c:pt idx="6">
                  <c:v>Sep-10</c:v>
                </c:pt>
                <c:pt idx="7">
                  <c:v>Oct-10</c:v>
                </c:pt>
                <c:pt idx="8">
                  <c:v>Nov-10</c:v>
                </c:pt>
                <c:pt idx="9">
                  <c:v>Dic-10</c:v>
                </c:pt>
                <c:pt idx="10">
                  <c:v>Ene-11</c:v>
                </c:pt>
                <c:pt idx="11">
                  <c:v>Feb-11</c:v>
                </c:pt>
                <c:pt idx="12">
                  <c:v>Mar-11</c:v>
                </c:pt>
                <c:pt idx="13">
                  <c:v>Abr-11</c:v>
                </c:pt>
                <c:pt idx="14">
                  <c:v>May-11</c:v>
                </c:pt>
                <c:pt idx="15">
                  <c:v>Jun-11</c:v>
                </c:pt>
                <c:pt idx="16">
                  <c:v>Jul-11</c:v>
                </c:pt>
                <c:pt idx="17">
                  <c:v>Ago-11</c:v>
                </c:pt>
                <c:pt idx="18">
                  <c:v>Set-2011</c:v>
                </c:pt>
                <c:pt idx="19">
                  <c:v>Oct-11</c:v>
                </c:pt>
                <c:pt idx="20">
                  <c:v>Nov-11</c:v>
                </c:pt>
                <c:pt idx="21">
                  <c:v>Dic-11</c:v>
                </c:pt>
                <c:pt idx="22">
                  <c:v>Ene-12</c:v>
                </c:pt>
                <c:pt idx="23">
                  <c:v>Feb-12</c:v>
                </c:pt>
                <c:pt idx="24">
                  <c:v>Mar-12</c:v>
                </c:pt>
                <c:pt idx="25">
                  <c:v>Abr-12</c:v>
                </c:pt>
                <c:pt idx="26">
                  <c:v>May-12</c:v>
                </c:pt>
                <c:pt idx="27">
                  <c:v>Jun-12</c:v>
                </c:pt>
              </c:strCache>
            </c:strRef>
          </c:cat>
          <c:val>
            <c:numRef>
              <c:f>'Monto Transado'!$B$7:$AC$7</c:f>
              <c:numCache>
                <c:formatCode>_([$₡-140A]* #,##0.00_);_([$₡-140A]* \(#,##0.00\);_([$₡-140A]* "-"??_);_(@_)</c:formatCode>
                <c:ptCount val="28"/>
                <c:pt idx="0">
                  <c:v>46821104.5</c:v>
                </c:pt>
                <c:pt idx="1">
                  <c:v>31986709.279999997</c:v>
                </c:pt>
                <c:pt idx="2">
                  <c:v>126546657.57000001</c:v>
                </c:pt>
                <c:pt idx="3">
                  <c:v>46084608.960000001</c:v>
                </c:pt>
                <c:pt idx="4">
                  <c:v>156758286.92000011</c:v>
                </c:pt>
                <c:pt idx="5">
                  <c:v>43505707.800000004</c:v>
                </c:pt>
                <c:pt idx="6">
                  <c:v>61972254.600000001</c:v>
                </c:pt>
                <c:pt idx="7">
                  <c:v>18145371.479999997</c:v>
                </c:pt>
                <c:pt idx="8">
                  <c:v>10433305.440000001</c:v>
                </c:pt>
                <c:pt idx="9">
                  <c:v>3422086.9599999967</c:v>
                </c:pt>
                <c:pt idx="10">
                  <c:v>158808986.63</c:v>
                </c:pt>
                <c:pt idx="11">
                  <c:v>217361908.88000011</c:v>
                </c:pt>
                <c:pt idx="12">
                  <c:v>328263114.80000001</c:v>
                </c:pt>
                <c:pt idx="13">
                  <c:v>251736581.28</c:v>
                </c:pt>
                <c:pt idx="14">
                  <c:v>134691591.43000001</c:v>
                </c:pt>
                <c:pt idx="15">
                  <c:v>31374203.5</c:v>
                </c:pt>
                <c:pt idx="16">
                  <c:v>169921122.56000003</c:v>
                </c:pt>
                <c:pt idx="17">
                  <c:v>69215616.840000004</c:v>
                </c:pt>
                <c:pt idx="18">
                  <c:v>78103848.099999994</c:v>
                </c:pt>
                <c:pt idx="19">
                  <c:v>52798454.590000011</c:v>
                </c:pt>
                <c:pt idx="20">
                  <c:v>39093794.920000002</c:v>
                </c:pt>
                <c:pt idx="21">
                  <c:v>25998246.199999999</c:v>
                </c:pt>
                <c:pt idx="22">
                  <c:v>319512881.74000001</c:v>
                </c:pt>
                <c:pt idx="23">
                  <c:v>533810827.74000001</c:v>
                </c:pt>
                <c:pt idx="24">
                  <c:v>166457797.63</c:v>
                </c:pt>
                <c:pt idx="25">
                  <c:v>463528100.15000021</c:v>
                </c:pt>
                <c:pt idx="26">
                  <c:v>83629829.969999984</c:v>
                </c:pt>
                <c:pt idx="27">
                  <c:v>36165896.800000004</c:v>
                </c:pt>
              </c:numCache>
            </c:numRef>
          </c:val>
          <c:smooth val="0"/>
        </c:ser>
        <c:dLbls>
          <c:showLegendKey val="0"/>
          <c:showVal val="0"/>
          <c:showCatName val="0"/>
          <c:showSerName val="0"/>
          <c:showPercent val="0"/>
          <c:showBubbleSize val="0"/>
        </c:dLbls>
        <c:marker val="1"/>
        <c:smooth val="0"/>
        <c:axId val="104131968"/>
        <c:axId val="104150144"/>
      </c:lineChart>
      <c:catAx>
        <c:axId val="104131968"/>
        <c:scaling>
          <c:orientation val="minMax"/>
        </c:scaling>
        <c:delete val="0"/>
        <c:axPos val="b"/>
        <c:numFmt formatCode="mmm\-yy" sourceLinked="1"/>
        <c:majorTickMark val="out"/>
        <c:minorTickMark val="none"/>
        <c:tickLblPos val="nextTo"/>
        <c:txPr>
          <a:bodyPr/>
          <a:lstStyle/>
          <a:p>
            <a:pPr>
              <a:defRPr b="1"/>
            </a:pPr>
            <a:endParaRPr lang="es-CR"/>
          </a:p>
        </c:txPr>
        <c:crossAx val="104150144"/>
        <c:crosses val="autoZero"/>
        <c:auto val="1"/>
        <c:lblAlgn val="ctr"/>
        <c:lblOffset val="100"/>
        <c:noMultiLvlLbl val="0"/>
      </c:catAx>
      <c:valAx>
        <c:axId val="104150144"/>
        <c:scaling>
          <c:orientation val="minMax"/>
        </c:scaling>
        <c:delete val="0"/>
        <c:axPos val="l"/>
        <c:majorGridlines/>
        <c:numFmt formatCode="_([$₡-140A]* #,##0_);_([$₡-140A]* \(#,##0\);_([$₡-140A]* &quot;-&quot;_);_(@_)" sourceLinked="0"/>
        <c:majorTickMark val="out"/>
        <c:minorTickMark val="none"/>
        <c:tickLblPos val="nextTo"/>
        <c:txPr>
          <a:bodyPr/>
          <a:lstStyle/>
          <a:p>
            <a:pPr>
              <a:defRPr b="1"/>
            </a:pPr>
            <a:endParaRPr lang="es-CR"/>
          </a:p>
        </c:txPr>
        <c:crossAx val="104131968"/>
        <c:crosses val="autoZero"/>
        <c:crossBetween val="between"/>
        <c:dispUnits>
          <c:builtInUnit val="millions"/>
          <c:dispUnitsLbl>
            <c:layout>
              <c:manualLayout>
                <c:xMode val="edge"/>
                <c:yMode val="edge"/>
                <c:x val="1.2800438571787981E-2"/>
                <c:y val="0.41649390431940725"/>
              </c:manualLayout>
            </c:layout>
          </c:dispUnitsLbl>
        </c:dispUnits>
      </c:valAx>
    </c:plotArea>
    <c:plotVisOnly val="1"/>
    <c:dispBlanksAs val="gap"/>
    <c:showDLblsOverMax val="0"/>
  </c:chart>
  <c:spPr>
    <a:ln w="15875"/>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S"/>
              <a:t>Comparativo</a:t>
            </a:r>
            <a:r>
              <a:rPr lang="es-ES" baseline="0"/>
              <a:t> de Montos transados 2010-2012</a:t>
            </a:r>
            <a:endParaRPr lang="es-ES"/>
          </a:p>
        </c:rich>
      </c:tx>
      <c:layout>
        <c:manualLayout>
          <c:xMode val="edge"/>
          <c:yMode val="edge"/>
          <c:x val="0.15354497354497454"/>
          <c:y val="1.86480186480187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7030A0"/>
              </a:solidFill>
            </c:spPr>
          </c:dPt>
          <c:dPt>
            <c:idx val="1"/>
            <c:invertIfNegative val="0"/>
            <c:bubble3D val="0"/>
            <c:spPr>
              <a:solidFill>
                <a:srgbClr val="00B050"/>
              </a:solidFill>
            </c:spPr>
          </c:dPt>
          <c:dPt>
            <c:idx val="2"/>
            <c:invertIfNegative val="0"/>
            <c:bubble3D val="0"/>
            <c:spPr>
              <a:solidFill>
                <a:srgbClr val="CC00CC"/>
              </a:solidFill>
            </c:spPr>
          </c:dPt>
          <c:dLbls>
            <c:dLbl>
              <c:idx val="0"/>
              <c:layout>
                <c:manualLayout>
                  <c:x val="1.7451904894966782E-2"/>
                  <c:y val="-5.8859451051985312E-2"/>
                </c:manualLayout>
              </c:layout>
              <c:tx>
                <c:rich>
                  <a:bodyPr/>
                  <a:lstStyle/>
                  <a:p>
                    <a:r>
                      <a:rPr lang="en-US" b="1"/>
                      <a:t> </a:t>
                    </a:r>
                    <a:r>
                      <a:rPr lang="en-US" sz="900" b="1"/>
                      <a:t>₡545.676.093,51 </a:t>
                    </a:r>
                  </a:p>
                </c:rich>
              </c:tx>
              <c:showLegendKey val="0"/>
              <c:showVal val="1"/>
              <c:showCatName val="0"/>
              <c:showSerName val="0"/>
              <c:showPercent val="0"/>
              <c:showBubbleSize val="0"/>
            </c:dLbl>
            <c:dLbl>
              <c:idx val="1"/>
              <c:layout>
                <c:manualLayout>
                  <c:x val="2.4894961165931057E-2"/>
                  <c:y val="-7.7811924801148416E-2"/>
                </c:manualLayout>
              </c:layout>
              <c:spPr/>
              <c:txPr>
                <a:bodyPr/>
                <a:lstStyle/>
                <a:p>
                  <a:pPr>
                    <a:defRPr sz="800" b="1"/>
                  </a:pPr>
                  <a:endParaRPr lang="es-CR"/>
                </a:p>
              </c:txPr>
              <c:showLegendKey val="0"/>
              <c:showVal val="1"/>
              <c:showCatName val="0"/>
              <c:showSerName val="0"/>
              <c:showPercent val="0"/>
              <c:showBubbleSize val="0"/>
            </c:dLbl>
            <c:dLbl>
              <c:idx val="2"/>
              <c:layout>
                <c:manualLayout>
                  <c:x val="2.8873194785315713E-2"/>
                  <c:y val="-5.9385293525944689E-2"/>
                </c:manualLayout>
              </c:layout>
              <c:spPr/>
              <c:txPr>
                <a:bodyPr/>
                <a:lstStyle/>
                <a:p>
                  <a:pPr>
                    <a:defRPr sz="900" b="1"/>
                  </a:pPr>
                  <a:endParaRPr lang="es-CR"/>
                </a:p>
              </c:txPr>
              <c:showLegendKey val="0"/>
              <c:showVal val="1"/>
              <c:showCatName val="0"/>
              <c:showSerName val="0"/>
              <c:showPercent val="0"/>
              <c:showBubbleSize val="0"/>
            </c:dLbl>
            <c:txPr>
              <a:bodyPr/>
              <a:lstStyle/>
              <a:p>
                <a:pPr>
                  <a:defRPr b="1"/>
                </a:pPr>
                <a:endParaRPr lang="es-CR"/>
              </a:p>
            </c:txPr>
            <c:showLegendKey val="0"/>
            <c:showVal val="1"/>
            <c:showCatName val="0"/>
            <c:showSerName val="0"/>
            <c:showPercent val="0"/>
            <c:showBubbleSize val="0"/>
            <c:showLeaderLines val="0"/>
          </c:dLbls>
          <c:cat>
            <c:strRef>
              <c:f>'Monto Transado'!$C$17:$C$19</c:f>
              <c:strCache>
                <c:ptCount val="3"/>
                <c:pt idx="0">
                  <c:v>Monto Transado 2010</c:v>
                </c:pt>
                <c:pt idx="1">
                  <c:v>Monto transado 2011</c:v>
                </c:pt>
                <c:pt idx="2">
                  <c:v>Monto transado 2012</c:v>
                </c:pt>
              </c:strCache>
            </c:strRef>
          </c:cat>
          <c:val>
            <c:numRef>
              <c:f>'Monto Transado'!$D$17:$D$19</c:f>
              <c:numCache>
                <c:formatCode>_([$₡-140A]* #,##0.00_);_([$₡-140A]* \(#,##0.00\);_([$₡-140A]* "-"??_);_(@_)</c:formatCode>
                <c:ptCount val="3"/>
                <c:pt idx="0">
                  <c:v>545676093.51000011</c:v>
                </c:pt>
                <c:pt idx="1">
                  <c:v>1557367469.7299998</c:v>
                </c:pt>
                <c:pt idx="2" formatCode="&quot;₡&quot;#,##0.00">
                  <c:v>1603105334.03</c:v>
                </c:pt>
              </c:numCache>
            </c:numRef>
          </c:val>
        </c:ser>
        <c:dLbls>
          <c:showLegendKey val="0"/>
          <c:showVal val="0"/>
          <c:showCatName val="0"/>
          <c:showSerName val="0"/>
          <c:showPercent val="0"/>
          <c:showBubbleSize val="0"/>
        </c:dLbls>
        <c:gapWidth val="150"/>
        <c:shape val="box"/>
        <c:axId val="111223168"/>
        <c:axId val="111224704"/>
        <c:axId val="0"/>
      </c:bar3DChart>
      <c:catAx>
        <c:axId val="111223168"/>
        <c:scaling>
          <c:orientation val="minMax"/>
        </c:scaling>
        <c:delete val="0"/>
        <c:axPos val="b"/>
        <c:majorTickMark val="none"/>
        <c:minorTickMark val="none"/>
        <c:tickLblPos val="nextTo"/>
        <c:txPr>
          <a:bodyPr/>
          <a:lstStyle/>
          <a:p>
            <a:pPr>
              <a:defRPr b="1"/>
            </a:pPr>
            <a:endParaRPr lang="es-CR"/>
          </a:p>
        </c:txPr>
        <c:crossAx val="111224704"/>
        <c:crosses val="autoZero"/>
        <c:auto val="1"/>
        <c:lblAlgn val="ctr"/>
        <c:lblOffset val="100"/>
        <c:noMultiLvlLbl val="0"/>
      </c:catAx>
      <c:valAx>
        <c:axId val="111224704"/>
        <c:scaling>
          <c:orientation val="minMax"/>
        </c:scaling>
        <c:delete val="0"/>
        <c:axPos val="l"/>
        <c:majorGridlines/>
        <c:numFmt formatCode="_([$₡-140A]* #,##0.00_);_([$₡-140A]* \(#,##0.00\);_([$₡-140A]* &quot;-&quot;??_);_(@_)" sourceLinked="1"/>
        <c:majorTickMark val="none"/>
        <c:minorTickMark val="none"/>
        <c:tickLblPos val="nextTo"/>
        <c:txPr>
          <a:bodyPr/>
          <a:lstStyle/>
          <a:p>
            <a:pPr>
              <a:defRPr b="1"/>
            </a:pPr>
            <a:endParaRPr lang="es-CR"/>
          </a:p>
        </c:txPr>
        <c:crossAx val="1112231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baseline="0" dirty="0" smtClean="0"/>
              <a:t>CONVENIO </a:t>
            </a:r>
            <a:r>
              <a:rPr lang="es-ES" sz="1200" baseline="0" dirty="0"/>
              <a:t>MARCO SERVICIOS DE LIMPIEZA: </a:t>
            </a:r>
          </a:p>
          <a:p>
            <a:pPr>
              <a:defRPr sz="1200"/>
            </a:pPr>
            <a:r>
              <a:rPr lang="es-ES" sz="1200" baseline="0" dirty="0"/>
              <a:t>PRINCIPALES INSTITUCIONES A JUNIO 2012</a:t>
            </a:r>
            <a:endParaRPr lang="es-ES" sz="1200" dirty="0"/>
          </a:p>
        </c:rich>
      </c:tx>
      <c:layout>
        <c:manualLayout>
          <c:xMode val="edge"/>
          <c:yMode val="edge"/>
          <c:x val="0.15358357535336511"/>
          <c:y val="3.6132170520250459E-2"/>
        </c:manualLayout>
      </c:layout>
      <c:overlay val="0"/>
    </c:title>
    <c:autoTitleDeleted val="0"/>
    <c:view3D>
      <c:rotX val="50"/>
      <c:rotY val="100"/>
      <c:rAngAx val="0"/>
      <c:perspective val="30"/>
    </c:view3D>
    <c:floor>
      <c:thickness val="0"/>
    </c:floor>
    <c:sideWall>
      <c:thickness val="0"/>
    </c:sideWall>
    <c:backWall>
      <c:thickness val="0"/>
    </c:backWall>
    <c:plotArea>
      <c:layout>
        <c:manualLayout>
          <c:layoutTarget val="inner"/>
          <c:xMode val="edge"/>
          <c:yMode val="edge"/>
          <c:x val="9.4675904975480545E-4"/>
          <c:y val="0.15764802582961521"/>
          <c:w val="0.48082210172196754"/>
          <c:h val="0.68995574082651434"/>
        </c:manualLayout>
      </c:layout>
      <c:pie3DChart>
        <c:varyColors val="1"/>
        <c:ser>
          <c:idx val="0"/>
          <c:order val="0"/>
          <c:spPr>
            <a:ln>
              <a:solidFill>
                <a:schemeClr val="tx1"/>
              </a:solidFill>
            </a:ln>
          </c:spPr>
          <c:explosion val="23"/>
          <c:dPt>
            <c:idx val="0"/>
            <c:bubble3D val="0"/>
            <c:spPr>
              <a:solidFill>
                <a:schemeClr val="accent2">
                  <a:lumMod val="75000"/>
                </a:schemeClr>
              </a:solidFill>
              <a:ln>
                <a:solidFill>
                  <a:schemeClr val="tx1"/>
                </a:solidFill>
              </a:ln>
            </c:spPr>
          </c:dPt>
          <c:dPt>
            <c:idx val="1"/>
            <c:bubble3D val="0"/>
            <c:spPr>
              <a:solidFill>
                <a:schemeClr val="accent6">
                  <a:lumMod val="75000"/>
                </a:schemeClr>
              </a:solidFill>
              <a:ln>
                <a:solidFill>
                  <a:schemeClr val="tx1"/>
                </a:solidFill>
              </a:ln>
            </c:spPr>
          </c:dPt>
          <c:dPt>
            <c:idx val="2"/>
            <c:bubble3D val="0"/>
            <c:spPr>
              <a:solidFill>
                <a:srgbClr val="FFFF00"/>
              </a:solidFill>
              <a:ln>
                <a:solidFill>
                  <a:schemeClr val="tx1"/>
                </a:solidFill>
              </a:ln>
            </c:spPr>
          </c:dPt>
          <c:dLbls>
            <c:dLbl>
              <c:idx val="0"/>
              <c:layout>
                <c:manualLayout>
                  <c:x val="-7.0128071340480033E-2"/>
                  <c:y val="-0.16030167015541655"/>
                </c:manualLayout>
              </c:layout>
              <c:showLegendKey val="0"/>
              <c:showVal val="1"/>
              <c:showCatName val="0"/>
              <c:showSerName val="0"/>
              <c:showPercent val="0"/>
              <c:showBubbleSize val="0"/>
            </c:dLbl>
            <c:dLbl>
              <c:idx val="1"/>
              <c:layout>
                <c:manualLayout>
                  <c:x val="0.1092494386996806"/>
                  <c:y val="-0.14109052242838133"/>
                </c:manualLayout>
              </c:layout>
              <c:showLegendKey val="0"/>
              <c:showVal val="1"/>
              <c:showCatName val="0"/>
              <c:showSerName val="0"/>
              <c:showPercent val="0"/>
              <c:showBubbleSize val="0"/>
            </c:dLbl>
            <c:dLbl>
              <c:idx val="2"/>
              <c:layout>
                <c:manualLayout>
                  <c:x val="9.6281978306928487E-2"/>
                  <c:y val="4.2284465289120977E-2"/>
                </c:manualLayout>
              </c:layout>
              <c:showLegendKey val="0"/>
              <c:showVal val="1"/>
              <c:showCatName val="0"/>
              <c:showSerName val="0"/>
              <c:showPercent val="0"/>
              <c:showBubbleSize val="0"/>
            </c:dLbl>
            <c:dLbl>
              <c:idx val="3"/>
              <c:layout>
                <c:manualLayout>
                  <c:x val="4.4029978180438294E-2"/>
                  <c:y val="7.0477632400520324E-2"/>
                </c:manualLayout>
              </c:layout>
              <c:showLegendKey val="0"/>
              <c:showVal val="1"/>
              <c:showCatName val="0"/>
              <c:showSerName val="0"/>
              <c:showPercent val="0"/>
              <c:showBubbleSize val="0"/>
            </c:dLbl>
            <c:dLbl>
              <c:idx val="4"/>
              <c:layout>
                <c:manualLayout>
                  <c:x val="-1.0626066377718141E-3"/>
                  <c:y val="5.5159063207578116E-2"/>
                </c:manualLayout>
              </c:layout>
              <c:showLegendKey val="0"/>
              <c:showVal val="1"/>
              <c:showCatName val="0"/>
              <c:showSerName val="0"/>
              <c:showPercent val="0"/>
              <c:showBubbleSize val="0"/>
            </c:dLbl>
            <c:dLbl>
              <c:idx val="5"/>
              <c:layout>
                <c:manualLayout>
                  <c:x val="-4.0606859008524315E-2"/>
                  <c:y val="5.2627351577666709E-2"/>
                </c:manualLayout>
              </c:layout>
              <c:showLegendKey val="0"/>
              <c:showVal val="1"/>
              <c:showCatName val="0"/>
              <c:showSerName val="0"/>
              <c:showPercent val="0"/>
              <c:showBubbleSize val="0"/>
            </c:dLbl>
            <c:dLbl>
              <c:idx val="6"/>
              <c:layout>
                <c:manualLayout>
                  <c:x val="-4.8448292622426031E-2"/>
                  <c:y val="3.9400845235748445E-2"/>
                </c:manualLayout>
              </c:layout>
              <c:showLegendKey val="0"/>
              <c:showVal val="1"/>
              <c:showCatName val="0"/>
              <c:showSerName val="0"/>
              <c:showPercent val="0"/>
              <c:showBubbleSize val="0"/>
            </c:dLbl>
            <c:dLbl>
              <c:idx val="7"/>
              <c:layout>
                <c:manualLayout>
                  <c:x val="-4.8479265762277367E-2"/>
                  <c:y val="2.1962022490829992E-2"/>
                </c:manualLayout>
              </c:layout>
              <c:showLegendKey val="0"/>
              <c:showVal val="1"/>
              <c:showCatName val="0"/>
              <c:showSerName val="0"/>
              <c:showPercent val="0"/>
              <c:showBubbleSize val="0"/>
            </c:dLbl>
            <c:dLbl>
              <c:idx val="8"/>
              <c:layout>
                <c:manualLayout>
                  <c:x val="-6.2651689611595479E-2"/>
                  <c:y val="1.0520496182046759E-2"/>
                </c:manualLayout>
              </c:layout>
              <c:showLegendKey val="0"/>
              <c:showVal val="1"/>
              <c:showCatName val="0"/>
              <c:showSerName val="0"/>
              <c:showPercent val="0"/>
              <c:showBubbleSize val="0"/>
            </c:dLbl>
            <c:dLbl>
              <c:idx val="9"/>
              <c:layout>
                <c:manualLayout>
                  <c:x val="-5.8798416481464721E-2"/>
                  <c:y val="-4.1635739719903281E-2"/>
                </c:manualLayout>
              </c:layout>
              <c:showLegendKey val="0"/>
              <c:showVal val="1"/>
              <c:showCatName val="0"/>
              <c:showSerName val="0"/>
              <c:showPercent val="0"/>
              <c:showBubbleSize val="0"/>
            </c:dLbl>
            <c:txPr>
              <a:bodyPr/>
              <a:lstStyle/>
              <a:p>
                <a:pPr>
                  <a:defRPr sz="1000" b="1"/>
                </a:pPr>
                <a:endParaRPr lang="es-CR"/>
              </a:p>
            </c:txPr>
            <c:showLegendKey val="0"/>
            <c:showVal val="1"/>
            <c:showCatName val="0"/>
            <c:showSerName val="0"/>
            <c:showPercent val="0"/>
            <c:showBubbleSize val="0"/>
            <c:showLeaderLines val="1"/>
          </c:dLbls>
          <c:cat>
            <c:strRef>
              <c:f>Instituciones!$B$3:$B$12</c:f>
              <c:strCache>
                <c:ptCount val="10"/>
                <c:pt idx="0">
                  <c:v>MINISTERIO DE HACIENDA ¢617.0</c:v>
                </c:pt>
                <c:pt idx="1">
                  <c:v>MINIST. DE EDUCACION PUBLICA  ¢537.3</c:v>
                </c:pt>
                <c:pt idx="2">
                  <c:v>DIRECCION GENERAL DE AVIACION CIVIL ¢473.4</c:v>
                </c:pt>
                <c:pt idx="3">
                  <c:v>MINISTERIO DE OBRAS PUBLICAS Y TRANSPORTE ¢225.5</c:v>
                </c:pt>
                <c:pt idx="4">
                  <c:v>MINIST. DE CULT. JUVENT.Y DEP. ¢165.6</c:v>
                </c:pt>
                <c:pt idx="5">
                  <c:v>MINISTERIO DE AGRICULTURA Y GANADERIA ¢141.4</c:v>
                </c:pt>
                <c:pt idx="6">
                  <c:v>MUSEO NACIONAL DE COSTA RICA  ¢141.0</c:v>
                </c:pt>
                <c:pt idx="7">
                  <c:v>SERVICIO FITOSANITARIO DEL ESTADO ¢135.4</c:v>
                </c:pt>
                <c:pt idx="8">
                  <c:v>MINIST. DE TRAB. Y SEGUR. SOC.  ¢117.5</c:v>
                </c:pt>
                <c:pt idx="9">
                  <c:v>IMPRENTA NACIONAL ¢109.3</c:v>
                </c:pt>
              </c:strCache>
            </c:strRef>
          </c:cat>
          <c:val>
            <c:numRef>
              <c:f>Instituciones!$D$3:$D$12</c:f>
              <c:numCache>
                <c:formatCode>0.00%</c:formatCode>
                <c:ptCount val="10"/>
                <c:pt idx="0">
                  <c:v>0.16648544996789169</c:v>
                </c:pt>
                <c:pt idx="1">
                  <c:v>0.14498023464890925</c:v>
                </c:pt>
                <c:pt idx="2">
                  <c:v>0.12774930087367944</c:v>
                </c:pt>
                <c:pt idx="3">
                  <c:v>6.0845451753465188E-2</c:v>
                </c:pt>
                <c:pt idx="4">
                  <c:v>4.4689714277805444E-2</c:v>
                </c:pt>
                <c:pt idx="5">
                  <c:v>3.8158979728033594E-2</c:v>
                </c:pt>
                <c:pt idx="6">
                  <c:v>3.8065793747228995E-2</c:v>
                </c:pt>
                <c:pt idx="7">
                  <c:v>3.6537209311732342E-2</c:v>
                </c:pt>
                <c:pt idx="8">
                  <c:v>3.1708783995852127E-2</c:v>
                </c:pt>
                <c:pt idx="9">
                  <c:v>2.949761410841549E-2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2159277025237749"/>
          <c:y val="0.18318998159456357"/>
          <c:w val="0.46321966459173425"/>
          <c:h val="0.75451389297638161"/>
        </c:manualLayout>
      </c:layout>
      <c:overlay val="0"/>
      <c:txPr>
        <a:bodyPr/>
        <a:lstStyle/>
        <a:p>
          <a:pPr>
            <a:defRPr sz="1000" b="1"/>
          </a:pPr>
          <a:endParaRPr lang="es-CR"/>
        </a:p>
      </c:txPr>
    </c:legend>
    <c:plotVisOnly val="1"/>
    <c:dispBlanksAs val="zero"/>
    <c:showDLblsOverMax val="0"/>
  </c:chart>
  <c:spPr>
    <a:ln w="15875"/>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baseline="0" dirty="0" smtClean="0"/>
              <a:t>CONVENIO </a:t>
            </a:r>
            <a:r>
              <a:rPr lang="es-ES" sz="1200" baseline="0" dirty="0"/>
              <a:t>MARCO SERVICIOS DE LIMPIEZA: CLASIFICACION DE LAS OPCIONES DE NEGOCIO POR MONTO CONSUMIDO. A JUNIO 2012</a:t>
            </a:r>
            <a:endParaRPr lang="es-ES" sz="1200" dirty="0"/>
          </a:p>
        </c:rich>
      </c:tx>
      <c:layout>
        <c:manualLayout>
          <c:xMode val="edge"/>
          <c:yMode val="edge"/>
          <c:x val="0.15358357535336511"/>
          <c:y val="3.6132170520250431E-2"/>
        </c:manualLayout>
      </c:layout>
      <c:overlay val="0"/>
    </c:title>
    <c:autoTitleDeleted val="0"/>
    <c:view3D>
      <c:rotX val="50"/>
      <c:rotY val="150"/>
      <c:rAngAx val="0"/>
      <c:perspective val="30"/>
    </c:view3D>
    <c:floor>
      <c:thickness val="0"/>
    </c:floor>
    <c:sideWall>
      <c:thickness val="0"/>
    </c:sideWall>
    <c:backWall>
      <c:thickness val="0"/>
    </c:backWall>
    <c:plotArea>
      <c:layout>
        <c:manualLayout>
          <c:layoutTarget val="inner"/>
          <c:xMode val="edge"/>
          <c:yMode val="edge"/>
          <c:x val="5.3106480101564124E-3"/>
          <c:y val="0.15606659941049575"/>
          <c:w val="0.6748745819848958"/>
          <c:h val="0.84393340058950972"/>
        </c:manualLayout>
      </c:layout>
      <c:pie3DChart>
        <c:varyColors val="1"/>
        <c:ser>
          <c:idx val="0"/>
          <c:order val="0"/>
          <c:tx>
            <c:strRef>
              <c:f>'Opciones de negocio'!$D$23</c:f>
              <c:strCache>
                <c:ptCount val="1"/>
                <c:pt idx="0">
                  <c:v>%</c:v>
                </c:pt>
              </c:strCache>
            </c:strRef>
          </c:tx>
          <c:spPr>
            <a:ln>
              <a:solidFill>
                <a:schemeClr val="tx1"/>
              </a:solidFill>
            </a:ln>
          </c:spPr>
          <c:explosion val="3"/>
          <c:dPt>
            <c:idx val="0"/>
            <c:bubble3D val="0"/>
            <c:explosion val="49"/>
            <c:spPr>
              <a:solidFill>
                <a:srgbClr val="CC00CC"/>
              </a:solidFill>
              <a:ln>
                <a:solidFill>
                  <a:schemeClr val="tx1"/>
                </a:solidFill>
              </a:ln>
            </c:spPr>
          </c:dPt>
          <c:dPt>
            <c:idx val="1"/>
            <c:bubble3D val="0"/>
            <c:spPr>
              <a:solidFill>
                <a:srgbClr val="00B050"/>
              </a:solidFill>
              <a:ln>
                <a:solidFill>
                  <a:schemeClr val="tx1"/>
                </a:solidFill>
              </a:ln>
            </c:spPr>
          </c:dPt>
          <c:dPt>
            <c:idx val="2"/>
            <c:bubble3D val="0"/>
            <c:spPr>
              <a:solidFill>
                <a:srgbClr val="FFFF00"/>
              </a:solidFill>
              <a:ln>
                <a:solidFill>
                  <a:schemeClr val="tx1"/>
                </a:solidFill>
              </a:ln>
            </c:spPr>
          </c:dPt>
          <c:dPt>
            <c:idx val="3"/>
            <c:bubble3D val="0"/>
            <c:spPr>
              <a:solidFill>
                <a:srgbClr val="00B0F0"/>
              </a:solidFill>
              <a:ln>
                <a:solidFill>
                  <a:schemeClr val="tx1"/>
                </a:solidFill>
              </a:ln>
            </c:spPr>
          </c:dPt>
          <c:dLbls>
            <c:dLbl>
              <c:idx val="0"/>
              <c:layout>
                <c:manualLayout>
                  <c:x val="-5.0121247374390046E-3"/>
                  <c:y val="-5.8184404399358854E-2"/>
                </c:manualLayout>
              </c:layout>
              <c:showLegendKey val="0"/>
              <c:showVal val="1"/>
              <c:showCatName val="0"/>
              <c:showSerName val="0"/>
              <c:showPercent val="0"/>
              <c:showBubbleSize val="0"/>
            </c:dLbl>
            <c:dLbl>
              <c:idx val="1"/>
              <c:layout>
                <c:manualLayout>
                  <c:x val="3.9993902129904519E-3"/>
                  <c:y val="-9.4412021102367585E-2"/>
                </c:manualLayout>
              </c:layout>
              <c:showLegendKey val="0"/>
              <c:showVal val="1"/>
              <c:showCatName val="0"/>
              <c:showSerName val="0"/>
              <c:showPercent val="0"/>
              <c:showBubbleSize val="0"/>
            </c:dLbl>
            <c:dLbl>
              <c:idx val="2"/>
              <c:layout>
                <c:manualLayout>
                  <c:x val="1.8809915798337584E-2"/>
                  <c:y val="-1.7610278931345445E-2"/>
                </c:manualLayout>
              </c:layout>
              <c:showLegendKey val="0"/>
              <c:showVal val="1"/>
              <c:showCatName val="0"/>
              <c:showSerName val="0"/>
              <c:showPercent val="0"/>
              <c:showBubbleSize val="0"/>
            </c:dLbl>
            <c:dLbl>
              <c:idx val="3"/>
              <c:layout>
                <c:manualLayout>
                  <c:x val="-0.11886927655027422"/>
                  <c:y val="-6.6572399299849472E-3"/>
                </c:manualLayout>
              </c:layout>
              <c:showLegendKey val="0"/>
              <c:showVal val="1"/>
              <c:showCatName val="0"/>
              <c:showSerName val="0"/>
              <c:showPercent val="0"/>
              <c:showBubbleSize val="0"/>
            </c:dLbl>
            <c:numFmt formatCode="0.00%" sourceLinked="0"/>
            <c:txPr>
              <a:bodyPr/>
              <a:lstStyle/>
              <a:p>
                <a:pPr>
                  <a:defRPr sz="1100" b="1"/>
                </a:pPr>
                <a:endParaRPr lang="es-CR"/>
              </a:p>
            </c:txPr>
            <c:showLegendKey val="0"/>
            <c:showVal val="1"/>
            <c:showCatName val="0"/>
            <c:showSerName val="0"/>
            <c:showPercent val="0"/>
            <c:showBubbleSize val="0"/>
            <c:showLeaderLines val="1"/>
          </c:dLbls>
          <c:cat>
            <c:strRef>
              <c:f>'Opciones de negocio'!$B$24:$B$27</c:f>
              <c:strCache>
                <c:ptCount val="4"/>
                <c:pt idx="0">
                  <c:v>Limpieza de Oficinas ¢3578.2</c:v>
                </c:pt>
                <c:pt idx="1">
                  <c:v>Jardinería ¢109.1</c:v>
                </c:pt>
                <c:pt idx="2">
                  <c:v>Fachada ¢17.6</c:v>
                </c:pt>
                <c:pt idx="3">
                  <c:v>Alfombras ¢0.99</c:v>
                </c:pt>
              </c:strCache>
            </c:strRef>
          </c:cat>
          <c:val>
            <c:numRef>
              <c:f>'Opciones de negocio'!$D$24:$D$27</c:f>
              <c:numCache>
                <c:formatCode>0.00%</c:formatCode>
                <c:ptCount val="4"/>
                <c:pt idx="0">
                  <c:v>0.96550303769118073</c:v>
                </c:pt>
                <c:pt idx="1">
                  <c:v>2.9461752772650555E-2</c:v>
                </c:pt>
                <c:pt idx="2">
                  <c:v>4.7656199385324588E-3</c:v>
                </c:pt>
                <c:pt idx="3">
                  <c:v>2.695895976375854E-4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954214056576252"/>
          <c:y val="0.33176982691685986"/>
          <c:w val="0.36690543890347038"/>
          <c:h val="0.36455580984017782"/>
        </c:manualLayout>
      </c:layout>
      <c:overlay val="0"/>
      <c:txPr>
        <a:bodyPr/>
        <a:lstStyle/>
        <a:p>
          <a:pPr>
            <a:defRPr b="1"/>
          </a:pPr>
          <a:endParaRPr lang="es-CR"/>
        </a:p>
      </c:txPr>
    </c:legend>
    <c:plotVisOnly val="1"/>
    <c:dispBlanksAs val="zero"/>
    <c:showDLblsOverMax val="0"/>
  </c:chart>
  <c:spPr>
    <a:ln w="15875"/>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Gráfico #.. CONVENIO MARCO ADQUISICION DE LLANTAS</a:t>
            </a:r>
            <a:r>
              <a:rPr lang="en-US" sz="1400" baseline="0"/>
              <a:t>: CONSUMO TOTAL . DICIEMBRE 2010-MAYO 2012</a:t>
            </a:r>
            <a:endParaRPr lang="en-US" sz="1400"/>
          </a:p>
        </c:rich>
      </c:tx>
      <c:layout>
        <c:manualLayout>
          <c:xMode val="edge"/>
          <c:yMode val="edge"/>
          <c:x val="0.15041668280084081"/>
          <c:y val="3.0864197530864296E-2"/>
        </c:manualLayout>
      </c:layout>
      <c:overlay val="0"/>
    </c:title>
    <c:autoTitleDeleted val="0"/>
    <c:plotArea>
      <c:layout>
        <c:manualLayout>
          <c:layoutTarget val="inner"/>
          <c:xMode val="edge"/>
          <c:yMode val="edge"/>
          <c:x val="0.11910386586567742"/>
          <c:y val="0.17699061922815187"/>
          <c:w val="0.798636013311945"/>
          <c:h val="0.6232956032525323"/>
        </c:manualLayout>
      </c:layout>
      <c:lineChart>
        <c:grouping val="standard"/>
        <c:varyColors val="0"/>
        <c:ser>
          <c:idx val="0"/>
          <c:order val="0"/>
          <c:dLbls>
            <c:dLbl>
              <c:idx val="0"/>
              <c:layout>
                <c:manualLayout>
                  <c:x val="-4.3080229634584674E-2"/>
                  <c:y val="-3.7735858400401501E-2"/>
                </c:manualLayout>
              </c:layout>
              <c:showLegendKey val="0"/>
              <c:showVal val="1"/>
              <c:showCatName val="0"/>
              <c:showSerName val="0"/>
              <c:showPercent val="0"/>
              <c:showBubbleSize val="0"/>
            </c:dLbl>
            <c:dLbl>
              <c:idx val="1"/>
              <c:layout>
                <c:manualLayout>
                  <c:x val="-3.5001211919750599E-2"/>
                  <c:y val="-4.4025168133800856E-2"/>
                </c:manualLayout>
              </c:layout>
              <c:showLegendKey val="0"/>
              <c:showVal val="1"/>
              <c:showCatName val="0"/>
              <c:showSerName val="0"/>
              <c:showPercent val="0"/>
              <c:showBubbleSize val="0"/>
            </c:dLbl>
            <c:dLbl>
              <c:idx val="2"/>
              <c:layout>
                <c:manualLayout>
                  <c:x val="-4.9326241871482011E-2"/>
                  <c:y val="-2.5157238933600487E-2"/>
                </c:manualLayout>
              </c:layout>
              <c:showLegendKey val="0"/>
              <c:showVal val="1"/>
              <c:showCatName val="0"/>
              <c:showSerName val="0"/>
              <c:showPercent val="0"/>
              <c:showBubbleSize val="0"/>
            </c:dLbl>
            <c:dLbl>
              <c:idx val="3"/>
              <c:layout>
                <c:manualLayout>
                  <c:x val="-5.1338167161822448E-2"/>
                  <c:y val="-3.1446548667000612E-2"/>
                </c:manualLayout>
              </c:layout>
              <c:showLegendKey val="0"/>
              <c:showVal val="1"/>
              <c:showCatName val="0"/>
              <c:showSerName val="0"/>
              <c:showPercent val="0"/>
              <c:showBubbleSize val="0"/>
            </c:dLbl>
            <c:dLbl>
              <c:idx val="4"/>
              <c:layout>
                <c:manualLayout>
                  <c:x val="-5.9127279274787232E-2"/>
                  <c:y val="-3.7735858400401195E-2"/>
                </c:manualLayout>
              </c:layout>
              <c:showLegendKey val="0"/>
              <c:showVal val="1"/>
              <c:showCatName val="0"/>
              <c:showSerName val="0"/>
              <c:showPercent val="0"/>
              <c:showBubbleSize val="0"/>
            </c:dLbl>
            <c:dLbl>
              <c:idx val="5"/>
              <c:layout>
                <c:manualLayout>
                  <c:x val="-4.7493403693932124E-2"/>
                  <c:y val="-3.7735858400401195E-2"/>
                </c:manualLayout>
              </c:layout>
              <c:showLegendKey val="0"/>
              <c:showVal val="1"/>
              <c:showCatName val="0"/>
              <c:showSerName val="0"/>
              <c:showPercent val="0"/>
              <c:showBubbleSize val="0"/>
            </c:dLbl>
            <c:dLbl>
              <c:idx val="6"/>
              <c:layout>
                <c:manualLayout>
                  <c:x val="-2.2867194371152155E-2"/>
                  <c:y val="-4.4025168133800856E-2"/>
                </c:manualLayout>
              </c:layout>
              <c:showLegendKey val="0"/>
              <c:showVal val="1"/>
              <c:showCatName val="0"/>
              <c:showSerName val="0"/>
              <c:showPercent val="0"/>
              <c:showBubbleSize val="0"/>
            </c:dLbl>
            <c:dLbl>
              <c:idx val="7"/>
              <c:layout>
                <c:manualLayout>
                  <c:x val="-2.4626209322779251E-2"/>
                  <c:y val="0"/>
                </c:manualLayout>
              </c:layout>
              <c:showLegendKey val="0"/>
              <c:showVal val="1"/>
              <c:showCatName val="0"/>
              <c:showSerName val="0"/>
              <c:showPercent val="0"/>
              <c:showBubbleSize val="0"/>
            </c:dLbl>
            <c:dLbl>
              <c:idx val="8"/>
              <c:layout>
                <c:manualLayout>
                  <c:x val="-4.0457343887423093E-2"/>
                  <c:y val="-5.6603787600601113E-2"/>
                </c:manualLayout>
              </c:layout>
              <c:showLegendKey val="0"/>
              <c:showVal val="1"/>
              <c:showCatName val="0"/>
              <c:showSerName val="0"/>
              <c:showPercent val="0"/>
              <c:showBubbleSize val="0"/>
            </c:dLbl>
            <c:dLbl>
              <c:idx val="9"/>
              <c:layout>
                <c:manualLayout>
                  <c:x val="-4.7493403693932124E-2"/>
                  <c:y val="2.5157238933600487E-2"/>
                </c:manualLayout>
              </c:layout>
              <c:showLegendKey val="0"/>
              <c:showVal val="1"/>
              <c:showCatName val="0"/>
              <c:showSerName val="0"/>
              <c:showPercent val="0"/>
              <c:showBubbleSize val="0"/>
            </c:dLbl>
            <c:dLbl>
              <c:idx val="10"/>
              <c:layout>
                <c:manualLayout>
                  <c:x val="-1.5831134564643801E-2"/>
                  <c:y val="1.2578619466800244E-2"/>
                </c:manualLayout>
              </c:layout>
              <c:showLegendKey val="0"/>
              <c:showVal val="1"/>
              <c:showCatName val="0"/>
              <c:showSerName val="0"/>
              <c:showPercent val="0"/>
              <c:showBubbleSize val="0"/>
            </c:dLbl>
            <c:dLbl>
              <c:idx val="11"/>
              <c:layout>
                <c:manualLayout>
                  <c:x val="-4.7493403693932103E-2"/>
                  <c:y val="-3.4591203533700716E-2"/>
                </c:manualLayout>
              </c:layout>
              <c:showLegendKey val="0"/>
              <c:showVal val="1"/>
              <c:showCatName val="0"/>
              <c:showSerName val="0"/>
              <c:showPercent val="0"/>
              <c:showBubbleSize val="0"/>
            </c:dLbl>
            <c:dLbl>
              <c:idx val="12"/>
              <c:layout>
                <c:manualLayout>
                  <c:x val="-8.23045267489712E-3"/>
                  <c:y val="-9.4339646001001826E-3"/>
                </c:manualLayout>
              </c:layout>
              <c:showLegendKey val="0"/>
              <c:showVal val="1"/>
              <c:showCatName val="0"/>
              <c:showSerName val="0"/>
              <c:showPercent val="0"/>
              <c:showBubbleSize val="0"/>
            </c:dLbl>
            <c:dLbl>
              <c:idx val="14"/>
              <c:layout>
                <c:manualLayout>
                  <c:x val="-5.2674897119341813E-2"/>
                  <c:y val="-5.0314477867201439E-2"/>
                </c:manualLayout>
              </c:layout>
              <c:showLegendKey val="0"/>
              <c:showVal val="1"/>
              <c:showCatName val="0"/>
              <c:showSerName val="0"/>
              <c:showPercent val="0"/>
              <c:showBubbleSize val="0"/>
            </c:dLbl>
            <c:dLbl>
              <c:idx val="15"/>
              <c:layout>
                <c:manualLayout>
                  <c:x val="-1.1522633744856044E-2"/>
                  <c:y val="-1.8867929200200476E-2"/>
                </c:manualLayout>
              </c:layout>
              <c:showLegendKey val="0"/>
              <c:showVal val="1"/>
              <c:showCatName val="0"/>
              <c:showSerName val="0"/>
              <c:showPercent val="0"/>
              <c:showBubbleSize val="0"/>
            </c:dLbl>
            <c:dLbl>
              <c:idx val="16"/>
              <c:layout>
                <c:manualLayout>
                  <c:x val="-2.4691358024691412E-2"/>
                  <c:y val="3.4591203533700675E-2"/>
                </c:manualLayout>
              </c:layout>
              <c:showLegendKey val="0"/>
              <c:showVal val="1"/>
              <c:showCatName val="0"/>
              <c:showSerName val="0"/>
              <c:showPercent val="0"/>
              <c:showBubbleSize val="0"/>
            </c:dLbl>
            <c:dLbl>
              <c:idx val="17"/>
              <c:layout>
                <c:manualLayout>
                  <c:x val="-1.152263374485615E-2"/>
                  <c:y val="-3.7735858400400911E-2"/>
                </c:manualLayout>
              </c:layout>
              <c:showLegendKey val="0"/>
              <c:showVal val="1"/>
              <c:showCatName val="0"/>
              <c:showSerName val="0"/>
              <c:showPercent val="0"/>
              <c:showBubbleSize val="0"/>
            </c:dLbl>
            <c:txPr>
              <a:bodyPr/>
              <a:lstStyle/>
              <a:p>
                <a:pPr>
                  <a:defRPr b="1"/>
                </a:pPr>
                <a:endParaRPr lang="es-CR"/>
              </a:p>
            </c:txPr>
            <c:showLegendKey val="0"/>
            <c:showVal val="1"/>
            <c:showCatName val="0"/>
            <c:showSerName val="0"/>
            <c:showPercent val="0"/>
            <c:showBubbleSize val="0"/>
            <c:showLeaderLines val="0"/>
          </c:dLbls>
          <c:cat>
            <c:strRef>
              <c:f>CONSUMO!$B$4:$S$4</c:f>
              <c:strCache>
                <c:ptCount val="18"/>
                <c:pt idx="0">
                  <c:v>Dic-10</c:v>
                </c:pt>
                <c:pt idx="1">
                  <c:v>Ene-11</c:v>
                </c:pt>
                <c:pt idx="2">
                  <c:v>Feb-11</c:v>
                </c:pt>
                <c:pt idx="3">
                  <c:v>Mar-11</c:v>
                </c:pt>
                <c:pt idx="4">
                  <c:v>Abril-11</c:v>
                </c:pt>
                <c:pt idx="5">
                  <c:v>May-11</c:v>
                </c:pt>
                <c:pt idx="6">
                  <c:v>Jun-11</c:v>
                </c:pt>
                <c:pt idx="7">
                  <c:v>Jul-11</c:v>
                </c:pt>
                <c:pt idx="8">
                  <c:v>Ago-11</c:v>
                </c:pt>
                <c:pt idx="9">
                  <c:v>Set-11</c:v>
                </c:pt>
                <c:pt idx="10">
                  <c:v>Oct-11</c:v>
                </c:pt>
                <c:pt idx="11">
                  <c:v>Nov-11</c:v>
                </c:pt>
                <c:pt idx="12">
                  <c:v>Dic-11</c:v>
                </c:pt>
                <c:pt idx="13">
                  <c:v>Ene-12</c:v>
                </c:pt>
                <c:pt idx="14">
                  <c:v>Feb-12</c:v>
                </c:pt>
                <c:pt idx="15">
                  <c:v>Mar-12</c:v>
                </c:pt>
                <c:pt idx="16">
                  <c:v>Abr-12</c:v>
                </c:pt>
                <c:pt idx="17">
                  <c:v>May-12</c:v>
                </c:pt>
              </c:strCache>
            </c:strRef>
          </c:cat>
          <c:val>
            <c:numRef>
              <c:f>CONSUMO!$B$8:$S$8</c:f>
              <c:numCache>
                <c:formatCode>_([$₡-140A]* #,##0.00_);_([$₡-140A]* \(#,##0.00\);_([$₡-140A]* "-"??_);_(@_)</c:formatCode>
                <c:ptCount val="18"/>
                <c:pt idx="0">
                  <c:v>39854693.792000011</c:v>
                </c:pt>
                <c:pt idx="1">
                  <c:v>153117.29999999999</c:v>
                </c:pt>
                <c:pt idx="2">
                  <c:v>1408504.7843999998</c:v>
                </c:pt>
                <c:pt idx="3">
                  <c:v>796700.93200000003</c:v>
                </c:pt>
                <c:pt idx="4">
                  <c:v>28437860.501799997</c:v>
                </c:pt>
                <c:pt idx="5">
                  <c:v>21883195.460799996</c:v>
                </c:pt>
                <c:pt idx="6">
                  <c:v>8804773.2567999847</c:v>
                </c:pt>
                <c:pt idx="7">
                  <c:v>4921323.0611999994</c:v>
                </c:pt>
                <c:pt idx="8">
                  <c:v>87808866.39459987</c:v>
                </c:pt>
                <c:pt idx="9">
                  <c:v>47655424.519900002</c:v>
                </c:pt>
                <c:pt idx="10">
                  <c:v>66499646.109200068</c:v>
                </c:pt>
                <c:pt idx="11">
                  <c:v>234221087.51199988</c:v>
                </c:pt>
                <c:pt idx="12">
                  <c:v>239225382.4091</c:v>
                </c:pt>
                <c:pt idx="13">
                  <c:v>2852358.0589999962</c:v>
                </c:pt>
                <c:pt idx="14">
                  <c:v>39052697.657600001</c:v>
                </c:pt>
                <c:pt idx="15">
                  <c:v>59309800.304099999</c:v>
                </c:pt>
                <c:pt idx="16">
                  <c:v>46372114.807699993</c:v>
                </c:pt>
                <c:pt idx="17">
                  <c:v>58918253.890900001</c:v>
                </c:pt>
              </c:numCache>
            </c:numRef>
          </c:val>
          <c:smooth val="0"/>
        </c:ser>
        <c:dLbls>
          <c:showLegendKey val="0"/>
          <c:showVal val="0"/>
          <c:showCatName val="0"/>
          <c:showSerName val="0"/>
          <c:showPercent val="0"/>
          <c:showBubbleSize val="0"/>
        </c:dLbls>
        <c:marker val="1"/>
        <c:smooth val="0"/>
        <c:axId val="99437568"/>
        <c:axId val="99451648"/>
      </c:lineChart>
      <c:catAx>
        <c:axId val="99437568"/>
        <c:scaling>
          <c:orientation val="minMax"/>
        </c:scaling>
        <c:delete val="0"/>
        <c:axPos val="b"/>
        <c:numFmt formatCode="mmm\-yy" sourceLinked="1"/>
        <c:majorTickMark val="out"/>
        <c:minorTickMark val="none"/>
        <c:tickLblPos val="nextTo"/>
        <c:txPr>
          <a:bodyPr rot="-660000"/>
          <a:lstStyle/>
          <a:p>
            <a:pPr>
              <a:defRPr/>
            </a:pPr>
            <a:endParaRPr lang="es-CR"/>
          </a:p>
        </c:txPr>
        <c:crossAx val="99451648"/>
        <c:crosses val="autoZero"/>
        <c:auto val="1"/>
        <c:lblAlgn val="ctr"/>
        <c:lblOffset val="100"/>
        <c:noMultiLvlLbl val="0"/>
      </c:catAx>
      <c:valAx>
        <c:axId val="99451648"/>
        <c:scaling>
          <c:orientation val="minMax"/>
        </c:scaling>
        <c:delete val="0"/>
        <c:axPos val="l"/>
        <c:majorGridlines/>
        <c:numFmt formatCode="_([$₡-140A]* #,##0_);_([$₡-140A]* \(#,##0\);_([$₡-140A]* &quot;-&quot;_);_(@_)" sourceLinked="0"/>
        <c:majorTickMark val="out"/>
        <c:minorTickMark val="none"/>
        <c:tickLblPos val="nextTo"/>
        <c:txPr>
          <a:bodyPr/>
          <a:lstStyle/>
          <a:p>
            <a:pPr>
              <a:defRPr b="1"/>
            </a:pPr>
            <a:endParaRPr lang="es-CR"/>
          </a:p>
        </c:txPr>
        <c:crossAx val="99437568"/>
        <c:crosses val="autoZero"/>
        <c:crossBetween val="between"/>
        <c:dispUnits>
          <c:builtInUnit val="millions"/>
          <c:dispUnitsLbl>
            <c:layout>
              <c:manualLayout>
                <c:xMode val="edge"/>
                <c:yMode val="edge"/>
                <c:x val="1.0943912448700415E-2"/>
                <c:y val="0.43316345873432494"/>
              </c:manualLayout>
            </c:layout>
          </c:dispUnitsLbl>
        </c:dispUnits>
      </c:valAx>
    </c:plotArea>
    <c:plotVisOnly val="1"/>
    <c:dispBlanksAs val="gap"/>
    <c:showDLblsOverMax val="0"/>
  </c:chart>
  <c:spPr>
    <a:ln w="15875"/>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47919-4595-4285-84E7-F07ABFD8243F}"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en-US"/>
        </a:p>
      </dgm:t>
    </dgm:pt>
    <dgm:pt modelId="{E01AE46E-1C0F-47E7-A6E0-ECDD6D7A5FB8}">
      <dgm:prSet phldrT="[Text]" custT="1"/>
      <dgm:spPr/>
      <dgm:t>
        <a:bodyPr/>
        <a:lstStyle/>
        <a:p>
          <a:r>
            <a:rPr lang="es-ES_tradnl" sz="4000" baseline="0" dirty="0" smtClean="0"/>
            <a:t>Definición de Convenio Marco</a:t>
          </a:r>
          <a:endParaRPr lang="en-US" sz="4000" baseline="0" dirty="0"/>
        </a:p>
      </dgm:t>
    </dgm:pt>
    <dgm:pt modelId="{40E35B52-C790-499D-9CB3-A273837A7FCF}" type="parTrans" cxnId="{7633AF7C-FDAF-4DA4-98BC-F195D83BDA3D}">
      <dgm:prSet/>
      <dgm:spPr/>
      <dgm:t>
        <a:bodyPr/>
        <a:lstStyle/>
        <a:p>
          <a:endParaRPr lang="en-US"/>
        </a:p>
      </dgm:t>
    </dgm:pt>
    <dgm:pt modelId="{71114C01-AACB-493D-BDAA-3FEFFF64ABFE}" type="sibTrans" cxnId="{7633AF7C-FDAF-4DA4-98BC-F195D83BDA3D}">
      <dgm:prSet/>
      <dgm:spPr/>
      <dgm:t>
        <a:bodyPr/>
        <a:lstStyle/>
        <a:p>
          <a:endParaRPr lang="en-US"/>
        </a:p>
      </dgm:t>
    </dgm:pt>
    <dgm:pt modelId="{CCF804CA-DF04-4D23-B657-7D74C8C49AB4}">
      <dgm:prSet phldrT="[Text]" custT="1"/>
      <dgm:spPr/>
      <dgm:t>
        <a:bodyPr/>
        <a:lstStyle/>
        <a:p>
          <a:pPr algn="just">
            <a:lnSpc>
              <a:spcPct val="100000"/>
            </a:lnSpc>
            <a:spcAft>
              <a:spcPts val="0"/>
            </a:spcAft>
          </a:pPr>
          <a:r>
            <a:rPr lang="es-CR" sz="2400" dirty="0" smtClean="0">
              <a:latin typeface="Arial" pitchFamily="34" charset="0"/>
              <a:cs typeface="Arial" pitchFamily="34" charset="0"/>
            </a:rPr>
            <a:t>Es una modalidad de licitación pública mediante la cual se adjudica </a:t>
          </a:r>
          <a:r>
            <a:rPr lang="es-ES" sz="2400" dirty="0" smtClean="0">
              <a:latin typeface="Arial" pitchFamily="34" charset="0"/>
              <a:cs typeface="Arial" pitchFamily="34" charset="0"/>
            </a:rPr>
            <a:t>a un proveedor o varios proveedores, </a:t>
          </a:r>
          <a:r>
            <a:rPr lang="es-CR" sz="2400" dirty="0" smtClean="0">
              <a:latin typeface="Arial" pitchFamily="34" charset="0"/>
              <a:cs typeface="Arial" pitchFamily="34" charset="0"/>
            </a:rPr>
            <a:t>determinadas opciones de negocio (bienes y servicios de uso común) por haber cumplido con los requisitos establecidos en el pliego de condiciones. </a:t>
          </a:r>
          <a:endParaRPr lang="en-US" sz="2400" dirty="0">
            <a:latin typeface="Arial" pitchFamily="34" charset="0"/>
            <a:cs typeface="Arial" pitchFamily="34" charset="0"/>
          </a:endParaRPr>
        </a:p>
      </dgm:t>
    </dgm:pt>
    <dgm:pt modelId="{1EC6EE7F-3757-458D-A8BC-0F06BE08046B}" type="parTrans" cxnId="{9563F047-B3F6-4C31-AF6E-A58E95C5189E}">
      <dgm:prSet/>
      <dgm:spPr/>
      <dgm:t>
        <a:bodyPr/>
        <a:lstStyle/>
        <a:p>
          <a:endParaRPr lang="en-US"/>
        </a:p>
      </dgm:t>
    </dgm:pt>
    <dgm:pt modelId="{8A951D1A-052D-4F76-B935-8CDC868ADEEE}" type="sibTrans" cxnId="{9563F047-B3F6-4C31-AF6E-A58E95C5189E}">
      <dgm:prSet/>
      <dgm:spPr/>
      <dgm:t>
        <a:bodyPr/>
        <a:lstStyle/>
        <a:p>
          <a:endParaRPr lang="en-US"/>
        </a:p>
      </dgm:t>
    </dgm:pt>
    <dgm:pt modelId="{661B98B9-612D-4BF4-BD12-704917F9907F}" type="pres">
      <dgm:prSet presAssocID="{FCE47919-4595-4285-84E7-F07ABFD8243F}" presName="composite" presStyleCnt="0">
        <dgm:presLayoutVars>
          <dgm:chMax val="1"/>
          <dgm:dir/>
          <dgm:resizeHandles val="exact"/>
        </dgm:presLayoutVars>
      </dgm:prSet>
      <dgm:spPr/>
      <dgm:t>
        <a:bodyPr/>
        <a:lstStyle/>
        <a:p>
          <a:endParaRPr lang="en-US"/>
        </a:p>
      </dgm:t>
    </dgm:pt>
    <dgm:pt modelId="{3217806E-608E-454B-952F-E4E70ADF42BB}" type="pres">
      <dgm:prSet presAssocID="{E01AE46E-1C0F-47E7-A6E0-ECDD6D7A5FB8}" presName="roof" presStyleLbl="dkBgShp" presStyleIdx="0" presStyleCnt="2" custLinFactNeighborY="-4762"/>
      <dgm:spPr/>
      <dgm:t>
        <a:bodyPr/>
        <a:lstStyle/>
        <a:p>
          <a:endParaRPr lang="en-US"/>
        </a:p>
      </dgm:t>
    </dgm:pt>
    <dgm:pt modelId="{8BA83E4F-34F1-440D-906F-CF62105601CB}" type="pres">
      <dgm:prSet presAssocID="{E01AE46E-1C0F-47E7-A6E0-ECDD6D7A5FB8}" presName="pillars" presStyleCnt="0"/>
      <dgm:spPr/>
      <dgm:t>
        <a:bodyPr/>
        <a:lstStyle/>
        <a:p>
          <a:endParaRPr lang="es-ES"/>
        </a:p>
      </dgm:t>
    </dgm:pt>
    <dgm:pt modelId="{7BB6248E-C8E3-4553-9840-30297DA45E1B}" type="pres">
      <dgm:prSet presAssocID="{E01AE46E-1C0F-47E7-A6E0-ECDD6D7A5FB8}" presName="pillar1" presStyleLbl="node1" presStyleIdx="0" presStyleCnt="1">
        <dgm:presLayoutVars>
          <dgm:bulletEnabled val="1"/>
        </dgm:presLayoutVars>
      </dgm:prSet>
      <dgm:spPr/>
      <dgm:t>
        <a:bodyPr/>
        <a:lstStyle/>
        <a:p>
          <a:endParaRPr lang="en-US"/>
        </a:p>
      </dgm:t>
    </dgm:pt>
    <dgm:pt modelId="{DAD2BF0A-CD62-40D1-964B-6F23DF816777}" type="pres">
      <dgm:prSet presAssocID="{E01AE46E-1C0F-47E7-A6E0-ECDD6D7A5FB8}" presName="base" presStyleLbl="dkBgShp" presStyleIdx="1" presStyleCnt="2"/>
      <dgm:spPr/>
      <dgm:t>
        <a:bodyPr/>
        <a:lstStyle/>
        <a:p>
          <a:endParaRPr lang="es-ES"/>
        </a:p>
      </dgm:t>
    </dgm:pt>
  </dgm:ptLst>
  <dgm:cxnLst>
    <dgm:cxn modelId="{7633AF7C-FDAF-4DA4-98BC-F195D83BDA3D}" srcId="{FCE47919-4595-4285-84E7-F07ABFD8243F}" destId="{E01AE46E-1C0F-47E7-A6E0-ECDD6D7A5FB8}" srcOrd="0" destOrd="0" parTransId="{40E35B52-C790-499D-9CB3-A273837A7FCF}" sibTransId="{71114C01-AACB-493D-BDAA-3FEFFF64ABFE}"/>
    <dgm:cxn modelId="{7E9C3166-0F42-4D9E-9918-8D1EC2A0C261}" type="presOf" srcId="{CCF804CA-DF04-4D23-B657-7D74C8C49AB4}" destId="{7BB6248E-C8E3-4553-9840-30297DA45E1B}" srcOrd="0" destOrd="0" presId="urn:microsoft.com/office/officeart/2005/8/layout/hList3"/>
    <dgm:cxn modelId="{443370D5-4DD0-498E-8EB5-6F9DC95F14E4}" type="presOf" srcId="{FCE47919-4595-4285-84E7-F07ABFD8243F}" destId="{661B98B9-612D-4BF4-BD12-704917F9907F}" srcOrd="0" destOrd="0" presId="urn:microsoft.com/office/officeart/2005/8/layout/hList3"/>
    <dgm:cxn modelId="{72123C77-E6BD-4380-90B2-D04FC3D2E8AC}" type="presOf" srcId="{E01AE46E-1C0F-47E7-A6E0-ECDD6D7A5FB8}" destId="{3217806E-608E-454B-952F-E4E70ADF42BB}" srcOrd="0" destOrd="0" presId="urn:microsoft.com/office/officeart/2005/8/layout/hList3"/>
    <dgm:cxn modelId="{9563F047-B3F6-4C31-AF6E-A58E95C5189E}" srcId="{E01AE46E-1C0F-47E7-A6E0-ECDD6D7A5FB8}" destId="{CCF804CA-DF04-4D23-B657-7D74C8C49AB4}" srcOrd="0" destOrd="0" parTransId="{1EC6EE7F-3757-458D-A8BC-0F06BE08046B}" sibTransId="{8A951D1A-052D-4F76-B935-8CDC868ADEEE}"/>
    <dgm:cxn modelId="{C399F5E1-286B-4544-A570-A4EA6ECB0AF0}" type="presParOf" srcId="{661B98B9-612D-4BF4-BD12-704917F9907F}" destId="{3217806E-608E-454B-952F-E4E70ADF42BB}" srcOrd="0" destOrd="0" presId="urn:microsoft.com/office/officeart/2005/8/layout/hList3"/>
    <dgm:cxn modelId="{E9447941-C99F-440E-831D-12A6962F4B31}" type="presParOf" srcId="{661B98B9-612D-4BF4-BD12-704917F9907F}" destId="{8BA83E4F-34F1-440D-906F-CF62105601CB}" srcOrd="1" destOrd="0" presId="urn:microsoft.com/office/officeart/2005/8/layout/hList3"/>
    <dgm:cxn modelId="{E72ED925-5E9D-4ADC-B345-55197E82DED1}" type="presParOf" srcId="{8BA83E4F-34F1-440D-906F-CF62105601CB}" destId="{7BB6248E-C8E3-4553-9840-30297DA45E1B}" srcOrd="0" destOrd="0" presId="urn:microsoft.com/office/officeart/2005/8/layout/hList3"/>
    <dgm:cxn modelId="{F8934B29-395C-4F92-9485-ECF21364FCD0}" type="presParOf" srcId="{661B98B9-612D-4BF4-BD12-704917F9907F}" destId="{DAD2BF0A-CD62-40D1-964B-6F23DF81677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4335E3-58F2-415E-95E6-75F653BF8404}" type="doc">
      <dgm:prSet loTypeId="urn:microsoft.com/office/officeart/2005/8/layout/vList2" loCatId="list" qsTypeId="urn:microsoft.com/office/officeart/2005/8/quickstyle/3d6" qsCatId="3D" csTypeId="urn:microsoft.com/office/officeart/2005/8/colors/accent6_2" csCatId="accent6" phldr="1"/>
      <dgm:spPr/>
      <dgm:t>
        <a:bodyPr/>
        <a:lstStyle/>
        <a:p>
          <a:endParaRPr lang="es-CR"/>
        </a:p>
      </dgm:t>
    </dgm:pt>
    <dgm:pt modelId="{23822865-556C-4E8B-A311-B054A7AC09B9}">
      <dgm:prSet phldrT="[Text]"/>
      <dgm:spPr/>
      <dgm:t>
        <a:bodyPr/>
        <a:lstStyle/>
        <a:p>
          <a:pPr algn="just"/>
          <a:r>
            <a:rPr lang="es-ES" dirty="0" smtClean="0">
              <a:solidFill>
                <a:schemeClr val="tx1"/>
              </a:solidFill>
            </a:rPr>
            <a:t>Es el lugar de entrega en donde se podrá comprar y recibir los bienes y servicios incluidos en el catálogo electrónico.  Acá el proveedor elige según su capacidad comercial en que regiones participa.</a:t>
          </a:r>
          <a:endParaRPr lang="es-CR" dirty="0">
            <a:solidFill>
              <a:schemeClr val="tx1"/>
            </a:solidFill>
          </a:endParaRPr>
        </a:p>
      </dgm:t>
    </dgm:pt>
    <dgm:pt modelId="{C15EBF99-5537-4A32-B095-B9668024152D}" type="parTrans" cxnId="{05A385F1-8289-488C-87CE-F189CDD32C5F}">
      <dgm:prSet/>
      <dgm:spPr/>
      <dgm:t>
        <a:bodyPr/>
        <a:lstStyle/>
        <a:p>
          <a:endParaRPr lang="es-CR">
            <a:solidFill>
              <a:schemeClr val="tx1"/>
            </a:solidFill>
          </a:endParaRPr>
        </a:p>
      </dgm:t>
    </dgm:pt>
    <dgm:pt modelId="{31422EC1-85C5-4E52-BBFB-8BEFE35A78A4}" type="sibTrans" cxnId="{05A385F1-8289-488C-87CE-F189CDD32C5F}">
      <dgm:prSet/>
      <dgm:spPr/>
      <dgm:t>
        <a:bodyPr/>
        <a:lstStyle/>
        <a:p>
          <a:endParaRPr lang="es-CR">
            <a:solidFill>
              <a:schemeClr val="tx1"/>
            </a:solidFill>
          </a:endParaRPr>
        </a:p>
      </dgm:t>
    </dgm:pt>
    <dgm:pt modelId="{66977023-561D-451F-820E-BA647AABE5CC}" type="pres">
      <dgm:prSet presAssocID="{074335E3-58F2-415E-95E6-75F653BF8404}" presName="linear" presStyleCnt="0">
        <dgm:presLayoutVars>
          <dgm:animLvl val="lvl"/>
          <dgm:resizeHandles val="exact"/>
        </dgm:presLayoutVars>
      </dgm:prSet>
      <dgm:spPr/>
      <dgm:t>
        <a:bodyPr/>
        <a:lstStyle/>
        <a:p>
          <a:endParaRPr lang="es-CR"/>
        </a:p>
      </dgm:t>
    </dgm:pt>
    <dgm:pt modelId="{2251DF51-458B-4382-92AA-122DB4019FC9}" type="pres">
      <dgm:prSet presAssocID="{23822865-556C-4E8B-A311-B054A7AC09B9}" presName="parentText" presStyleLbl="node1" presStyleIdx="0" presStyleCnt="1" custLinFactNeighborX="-1613" custLinFactNeighborY="1290">
        <dgm:presLayoutVars>
          <dgm:chMax val="0"/>
          <dgm:bulletEnabled val="1"/>
        </dgm:presLayoutVars>
      </dgm:prSet>
      <dgm:spPr/>
      <dgm:t>
        <a:bodyPr/>
        <a:lstStyle/>
        <a:p>
          <a:endParaRPr lang="es-CR"/>
        </a:p>
      </dgm:t>
    </dgm:pt>
  </dgm:ptLst>
  <dgm:cxnLst>
    <dgm:cxn modelId="{96E100CA-6A20-49BD-B787-4253BF221A96}" type="presOf" srcId="{23822865-556C-4E8B-A311-B054A7AC09B9}" destId="{2251DF51-458B-4382-92AA-122DB4019FC9}" srcOrd="0" destOrd="0" presId="urn:microsoft.com/office/officeart/2005/8/layout/vList2"/>
    <dgm:cxn modelId="{05A385F1-8289-488C-87CE-F189CDD32C5F}" srcId="{074335E3-58F2-415E-95E6-75F653BF8404}" destId="{23822865-556C-4E8B-A311-B054A7AC09B9}" srcOrd="0" destOrd="0" parTransId="{C15EBF99-5537-4A32-B095-B9668024152D}" sibTransId="{31422EC1-85C5-4E52-BBFB-8BEFE35A78A4}"/>
    <dgm:cxn modelId="{7FF7A982-F119-4E5D-B054-5146C03DAA22}" type="presOf" srcId="{074335E3-58F2-415E-95E6-75F653BF8404}" destId="{66977023-561D-451F-820E-BA647AABE5CC}" srcOrd="0" destOrd="0" presId="urn:microsoft.com/office/officeart/2005/8/layout/vList2"/>
    <dgm:cxn modelId="{A26B5BFC-A182-461A-A0F7-FD74E7008AFF}" type="presParOf" srcId="{66977023-561D-451F-820E-BA647AABE5CC}" destId="{2251DF51-458B-4382-92AA-122DB4019FC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07542B-EB4F-4637-9F7A-C06F75B1D1A5}" type="doc">
      <dgm:prSet loTypeId="urn:microsoft.com/office/officeart/2005/8/layout/cycle3" loCatId="cycle" qsTypeId="urn:microsoft.com/office/officeart/2005/8/quickstyle/simple2" qsCatId="simple" csTypeId="urn:microsoft.com/office/officeart/2005/8/colors/accent0_2" csCatId="mainScheme" phldr="1"/>
      <dgm:spPr/>
      <dgm:t>
        <a:bodyPr/>
        <a:lstStyle/>
        <a:p>
          <a:endParaRPr lang="es-ES"/>
        </a:p>
      </dgm:t>
    </dgm:pt>
    <dgm:pt modelId="{19213C9A-5F71-451C-9E1A-EC42585CA7EC}">
      <dgm:prSet phldrT="[Texto]" custT="1"/>
      <dgm:spPr/>
      <dgm:t>
        <a:bodyPr/>
        <a:lstStyle/>
        <a:p>
          <a:r>
            <a:rPr kumimoji="0" lang="es-ES" sz="2100" b="1" i="0" u="none" strike="noStrike" cap="none" spc="0" normalizeH="0" baseline="0" noProof="0" smtClean="0">
              <a:ln/>
              <a:effectLst/>
              <a:uLnTx/>
              <a:uFillTx/>
              <a:latin typeface="+mn-lt"/>
              <a:ea typeface="+mn-ea"/>
              <a:cs typeface="+mn-cs"/>
            </a:rPr>
            <a:t>Plazos de entrega más convenientes </a:t>
          </a:r>
          <a:endParaRPr lang="es-ES" sz="2100" b="1" dirty="0" smtClean="0"/>
        </a:p>
      </dgm:t>
    </dgm:pt>
    <dgm:pt modelId="{BC5F4960-3B2B-441E-A7F2-6FFD9919C6D7}" type="parTrans" cxnId="{6862E3CC-CB59-400E-8737-E91086821D89}">
      <dgm:prSet/>
      <dgm:spPr/>
      <dgm:t>
        <a:bodyPr/>
        <a:lstStyle/>
        <a:p>
          <a:endParaRPr lang="es-ES" sz="2100" b="1">
            <a:solidFill>
              <a:schemeClr val="tx1"/>
            </a:solidFill>
          </a:endParaRPr>
        </a:p>
      </dgm:t>
    </dgm:pt>
    <dgm:pt modelId="{6C33BC08-7E1B-4199-8361-C2BEC4F56AF8}" type="sibTrans" cxnId="{6862E3CC-CB59-400E-8737-E91086821D89}">
      <dgm:prSet/>
      <dgm:spPr/>
      <dgm:t>
        <a:bodyPr/>
        <a:lstStyle/>
        <a:p>
          <a:endParaRPr lang="es-ES" sz="2100" b="1">
            <a:solidFill>
              <a:schemeClr val="tx1"/>
            </a:solidFill>
          </a:endParaRPr>
        </a:p>
      </dgm:t>
    </dgm:pt>
    <dgm:pt modelId="{F196F9DC-2181-40C9-98F6-BE66814A6A79}">
      <dgm:prSet phldrT="[Texto]" custT="1"/>
      <dgm:spPr/>
      <dgm:t>
        <a:bodyPr/>
        <a:lstStyle/>
        <a:p>
          <a:pPr rtl="0"/>
          <a:r>
            <a:rPr lang="es-ES" sz="2100" b="1" noProof="0" smtClean="0"/>
            <a:t>Reorganización de procesos </a:t>
          </a:r>
          <a:endParaRPr lang="es-ES" sz="2100" b="1" noProof="0" dirty="0" smtClean="0"/>
        </a:p>
      </dgm:t>
    </dgm:pt>
    <dgm:pt modelId="{C5ADCA0A-C27B-40DA-93B5-C1CDB8F60BD8}" type="parTrans" cxnId="{787D0C14-F6C7-44F6-9331-498EB6EB86E1}">
      <dgm:prSet/>
      <dgm:spPr/>
      <dgm:t>
        <a:bodyPr/>
        <a:lstStyle/>
        <a:p>
          <a:endParaRPr lang="es-ES" sz="2100" b="1">
            <a:solidFill>
              <a:schemeClr val="tx1"/>
            </a:solidFill>
          </a:endParaRPr>
        </a:p>
      </dgm:t>
    </dgm:pt>
    <dgm:pt modelId="{C5DF6E68-ABA7-4A8D-8EA4-8719D457D49D}" type="sibTrans" cxnId="{787D0C14-F6C7-44F6-9331-498EB6EB86E1}">
      <dgm:prSet/>
      <dgm:spPr/>
      <dgm:t>
        <a:bodyPr/>
        <a:lstStyle/>
        <a:p>
          <a:endParaRPr lang="es-ES" sz="2100" b="1">
            <a:solidFill>
              <a:schemeClr val="tx1"/>
            </a:solidFill>
          </a:endParaRPr>
        </a:p>
      </dgm:t>
    </dgm:pt>
    <dgm:pt modelId="{F1211654-8F4F-4709-9A85-27CD7806D869}">
      <dgm:prSet phldrT="[Texto]" custT="1"/>
      <dgm:spPr/>
      <dgm:t>
        <a:bodyPr/>
        <a:lstStyle/>
        <a:p>
          <a:pPr rtl="0"/>
          <a:r>
            <a:rPr lang="es-ES" sz="2100" b="1" noProof="0" smtClean="0"/>
            <a:t>Eliminación de etapas </a:t>
          </a:r>
          <a:endParaRPr lang="es-ES" sz="2100" b="1" noProof="0" dirty="0" smtClean="0"/>
        </a:p>
      </dgm:t>
    </dgm:pt>
    <dgm:pt modelId="{591E6691-9796-4DFD-A348-0E21147F6BC5}" type="parTrans" cxnId="{E589AF35-74BD-4BC7-9F45-D54CC405E893}">
      <dgm:prSet/>
      <dgm:spPr/>
      <dgm:t>
        <a:bodyPr/>
        <a:lstStyle/>
        <a:p>
          <a:endParaRPr lang="es-ES" sz="2100" b="1">
            <a:solidFill>
              <a:schemeClr val="tx1"/>
            </a:solidFill>
          </a:endParaRPr>
        </a:p>
      </dgm:t>
    </dgm:pt>
    <dgm:pt modelId="{550B5DFE-39C3-4EEF-AE94-6E5922899B31}" type="sibTrans" cxnId="{E589AF35-74BD-4BC7-9F45-D54CC405E893}">
      <dgm:prSet/>
      <dgm:spPr/>
      <dgm:t>
        <a:bodyPr/>
        <a:lstStyle/>
        <a:p>
          <a:endParaRPr lang="es-ES" sz="2100" b="1">
            <a:solidFill>
              <a:schemeClr val="tx1"/>
            </a:solidFill>
          </a:endParaRPr>
        </a:p>
      </dgm:t>
    </dgm:pt>
    <dgm:pt modelId="{03052A8B-7CC5-44B8-BEE0-7C2167778638}">
      <dgm:prSet phldrT="[Texto]" custT="1"/>
      <dgm:spPr/>
      <dgm:t>
        <a:bodyPr/>
        <a:lstStyle/>
        <a:p>
          <a:pPr rtl="0"/>
          <a:r>
            <a:rPr lang="es-ES" sz="2100" b="1" noProof="0" dirty="0" smtClean="0"/>
            <a:t>Redistribución de recursos</a:t>
          </a:r>
        </a:p>
      </dgm:t>
    </dgm:pt>
    <dgm:pt modelId="{490A9D51-F4FA-4E5C-965C-6711DA7DCB03}" type="parTrans" cxnId="{1B9D040F-0501-4758-A6AB-342E167EED29}">
      <dgm:prSet/>
      <dgm:spPr/>
      <dgm:t>
        <a:bodyPr/>
        <a:lstStyle/>
        <a:p>
          <a:endParaRPr lang="es-ES" sz="2100" b="1">
            <a:solidFill>
              <a:schemeClr val="tx1"/>
            </a:solidFill>
          </a:endParaRPr>
        </a:p>
      </dgm:t>
    </dgm:pt>
    <dgm:pt modelId="{CA2950AC-076B-42EF-8F5D-8C7749128F65}" type="sibTrans" cxnId="{1B9D040F-0501-4758-A6AB-342E167EED29}">
      <dgm:prSet/>
      <dgm:spPr/>
      <dgm:t>
        <a:bodyPr/>
        <a:lstStyle/>
        <a:p>
          <a:endParaRPr lang="es-ES" sz="2100" b="1">
            <a:solidFill>
              <a:schemeClr val="tx1"/>
            </a:solidFill>
          </a:endParaRPr>
        </a:p>
      </dgm:t>
    </dgm:pt>
    <dgm:pt modelId="{163FC02F-5664-4C66-BA26-93A9E8792EBD}">
      <dgm:prSet custT="1"/>
      <dgm:spPr/>
      <dgm:t>
        <a:bodyPr/>
        <a:lstStyle/>
        <a:p>
          <a:r>
            <a:rPr lang="es-ES" sz="2100" b="1" noProof="0" smtClean="0"/>
            <a:t>Disminución de costos de inventario</a:t>
          </a:r>
          <a:endParaRPr lang="es-ES" sz="2100" b="1" dirty="0"/>
        </a:p>
      </dgm:t>
    </dgm:pt>
    <dgm:pt modelId="{88E4A503-4281-49D5-9CB5-686CF0F0FDE6}" type="parTrans" cxnId="{CFE978FD-E966-49BD-B277-428BD4438532}">
      <dgm:prSet/>
      <dgm:spPr/>
      <dgm:t>
        <a:bodyPr/>
        <a:lstStyle/>
        <a:p>
          <a:endParaRPr lang="es-ES" sz="2100" b="1">
            <a:solidFill>
              <a:schemeClr val="tx1"/>
            </a:solidFill>
          </a:endParaRPr>
        </a:p>
      </dgm:t>
    </dgm:pt>
    <dgm:pt modelId="{0476A9BB-11DC-4417-80D8-0AE6190DFDA8}" type="sibTrans" cxnId="{CFE978FD-E966-49BD-B277-428BD4438532}">
      <dgm:prSet/>
      <dgm:spPr/>
      <dgm:t>
        <a:bodyPr/>
        <a:lstStyle/>
        <a:p>
          <a:endParaRPr lang="es-ES" sz="2100" b="1">
            <a:solidFill>
              <a:schemeClr val="tx1"/>
            </a:solidFill>
          </a:endParaRPr>
        </a:p>
      </dgm:t>
    </dgm:pt>
    <dgm:pt modelId="{60744CC3-F437-47C9-9557-09BA4907C637}" type="pres">
      <dgm:prSet presAssocID="{3007542B-EB4F-4637-9F7A-C06F75B1D1A5}" presName="Name0" presStyleCnt="0">
        <dgm:presLayoutVars>
          <dgm:dir/>
          <dgm:resizeHandles val="exact"/>
        </dgm:presLayoutVars>
      </dgm:prSet>
      <dgm:spPr/>
      <dgm:t>
        <a:bodyPr/>
        <a:lstStyle/>
        <a:p>
          <a:endParaRPr lang="es-ES"/>
        </a:p>
      </dgm:t>
    </dgm:pt>
    <dgm:pt modelId="{64C70E02-D1A8-40EE-B3AF-F09D16CABE9A}" type="pres">
      <dgm:prSet presAssocID="{3007542B-EB4F-4637-9F7A-C06F75B1D1A5}" presName="cycle" presStyleCnt="0"/>
      <dgm:spPr/>
      <dgm:t>
        <a:bodyPr/>
        <a:lstStyle/>
        <a:p>
          <a:endParaRPr lang="es-ES"/>
        </a:p>
      </dgm:t>
    </dgm:pt>
    <dgm:pt modelId="{D7FAAEA4-1407-44BF-8542-1D548A1AE929}" type="pres">
      <dgm:prSet presAssocID="{19213C9A-5F71-451C-9E1A-EC42585CA7EC}" presName="nodeFirstNode" presStyleLbl="node1" presStyleIdx="0" presStyleCnt="5">
        <dgm:presLayoutVars>
          <dgm:bulletEnabled val="1"/>
        </dgm:presLayoutVars>
      </dgm:prSet>
      <dgm:spPr/>
      <dgm:t>
        <a:bodyPr/>
        <a:lstStyle/>
        <a:p>
          <a:endParaRPr lang="es-ES"/>
        </a:p>
      </dgm:t>
    </dgm:pt>
    <dgm:pt modelId="{C455CD99-53DB-4DA8-9776-BEF22F33CCD9}" type="pres">
      <dgm:prSet presAssocID="{6C33BC08-7E1B-4199-8361-C2BEC4F56AF8}" presName="sibTransFirstNode" presStyleLbl="bgShp" presStyleIdx="0" presStyleCnt="1"/>
      <dgm:spPr/>
      <dgm:t>
        <a:bodyPr/>
        <a:lstStyle/>
        <a:p>
          <a:endParaRPr lang="es-ES"/>
        </a:p>
      </dgm:t>
    </dgm:pt>
    <dgm:pt modelId="{DE7B6ACE-7EB3-42CE-8E55-508DF9476B9B}" type="pres">
      <dgm:prSet presAssocID="{163FC02F-5664-4C66-BA26-93A9E8792EBD}" presName="nodeFollowingNodes" presStyleLbl="node1" presStyleIdx="1" presStyleCnt="5">
        <dgm:presLayoutVars>
          <dgm:bulletEnabled val="1"/>
        </dgm:presLayoutVars>
      </dgm:prSet>
      <dgm:spPr/>
      <dgm:t>
        <a:bodyPr/>
        <a:lstStyle/>
        <a:p>
          <a:endParaRPr lang="es-ES"/>
        </a:p>
      </dgm:t>
    </dgm:pt>
    <dgm:pt modelId="{6256733A-404F-4E5F-B18D-9467FCD46F05}" type="pres">
      <dgm:prSet presAssocID="{F196F9DC-2181-40C9-98F6-BE66814A6A79}" presName="nodeFollowingNodes" presStyleLbl="node1" presStyleIdx="2" presStyleCnt="5">
        <dgm:presLayoutVars>
          <dgm:bulletEnabled val="1"/>
        </dgm:presLayoutVars>
      </dgm:prSet>
      <dgm:spPr/>
      <dgm:t>
        <a:bodyPr/>
        <a:lstStyle/>
        <a:p>
          <a:endParaRPr lang="es-ES"/>
        </a:p>
      </dgm:t>
    </dgm:pt>
    <dgm:pt modelId="{34D0C2BE-145A-4B24-B57F-47FEF9D7489F}" type="pres">
      <dgm:prSet presAssocID="{F1211654-8F4F-4709-9A85-27CD7806D869}" presName="nodeFollowingNodes" presStyleLbl="node1" presStyleIdx="3" presStyleCnt="5">
        <dgm:presLayoutVars>
          <dgm:bulletEnabled val="1"/>
        </dgm:presLayoutVars>
      </dgm:prSet>
      <dgm:spPr/>
      <dgm:t>
        <a:bodyPr/>
        <a:lstStyle/>
        <a:p>
          <a:endParaRPr lang="es-ES"/>
        </a:p>
      </dgm:t>
    </dgm:pt>
    <dgm:pt modelId="{65C327DA-C568-452B-B624-8EC1A7D4B0D5}" type="pres">
      <dgm:prSet presAssocID="{03052A8B-7CC5-44B8-BEE0-7C2167778638}" presName="nodeFollowingNodes" presStyleLbl="node1" presStyleIdx="4" presStyleCnt="5">
        <dgm:presLayoutVars>
          <dgm:bulletEnabled val="1"/>
        </dgm:presLayoutVars>
      </dgm:prSet>
      <dgm:spPr/>
      <dgm:t>
        <a:bodyPr/>
        <a:lstStyle/>
        <a:p>
          <a:endParaRPr lang="es-ES"/>
        </a:p>
      </dgm:t>
    </dgm:pt>
  </dgm:ptLst>
  <dgm:cxnLst>
    <dgm:cxn modelId="{1D1E5C7C-8C63-435F-AF0C-C51CAE495F6C}" type="presOf" srcId="{F1211654-8F4F-4709-9A85-27CD7806D869}" destId="{34D0C2BE-145A-4B24-B57F-47FEF9D7489F}" srcOrd="0" destOrd="0" presId="urn:microsoft.com/office/officeart/2005/8/layout/cycle3"/>
    <dgm:cxn modelId="{29C23C3F-8081-4115-8067-50DBF2F387D1}" type="presOf" srcId="{6C33BC08-7E1B-4199-8361-C2BEC4F56AF8}" destId="{C455CD99-53DB-4DA8-9776-BEF22F33CCD9}" srcOrd="0" destOrd="0" presId="urn:microsoft.com/office/officeart/2005/8/layout/cycle3"/>
    <dgm:cxn modelId="{787D0C14-F6C7-44F6-9331-498EB6EB86E1}" srcId="{3007542B-EB4F-4637-9F7A-C06F75B1D1A5}" destId="{F196F9DC-2181-40C9-98F6-BE66814A6A79}" srcOrd="2" destOrd="0" parTransId="{C5ADCA0A-C27B-40DA-93B5-C1CDB8F60BD8}" sibTransId="{C5DF6E68-ABA7-4A8D-8EA4-8719D457D49D}"/>
    <dgm:cxn modelId="{E589AF35-74BD-4BC7-9F45-D54CC405E893}" srcId="{3007542B-EB4F-4637-9F7A-C06F75B1D1A5}" destId="{F1211654-8F4F-4709-9A85-27CD7806D869}" srcOrd="3" destOrd="0" parTransId="{591E6691-9796-4DFD-A348-0E21147F6BC5}" sibTransId="{550B5DFE-39C3-4EEF-AE94-6E5922899B31}"/>
    <dgm:cxn modelId="{4AAFF6BB-C3CB-4765-B341-625629AC370F}" type="presOf" srcId="{163FC02F-5664-4C66-BA26-93A9E8792EBD}" destId="{DE7B6ACE-7EB3-42CE-8E55-508DF9476B9B}" srcOrd="0" destOrd="0" presId="urn:microsoft.com/office/officeart/2005/8/layout/cycle3"/>
    <dgm:cxn modelId="{CFE978FD-E966-49BD-B277-428BD4438532}" srcId="{3007542B-EB4F-4637-9F7A-C06F75B1D1A5}" destId="{163FC02F-5664-4C66-BA26-93A9E8792EBD}" srcOrd="1" destOrd="0" parTransId="{88E4A503-4281-49D5-9CB5-686CF0F0FDE6}" sibTransId="{0476A9BB-11DC-4417-80D8-0AE6190DFDA8}"/>
    <dgm:cxn modelId="{74544AF7-87E6-41BA-AE25-B567F4A30D1B}" type="presOf" srcId="{3007542B-EB4F-4637-9F7A-C06F75B1D1A5}" destId="{60744CC3-F437-47C9-9557-09BA4907C637}" srcOrd="0" destOrd="0" presId="urn:microsoft.com/office/officeart/2005/8/layout/cycle3"/>
    <dgm:cxn modelId="{1D2C3C79-0BBB-4DDA-B774-F74DAF63E283}" type="presOf" srcId="{F196F9DC-2181-40C9-98F6-BE66814A6A79}" destId="{6256733A-404F-4E5F-B18D-9467FCD46F05}" srcOrd="0" destOrd="0" presId="urn:microsoft.com/office/officeart/2005/8/layout/cycle3"/>
    <dgm:cxn modelId="{1B9D040F-0501-4758-A6AB-342E167EED29}" srcId="{3007542B-EB4F-4637-9F7A-C06F75B1D1A5}" destId="{03052A8B-7CC5-44B8-BEE0-7C2167778638}" srcOrd="4" destOrd="0" parTransId="{490A9D51-F4FA-4E5C-965C-6711DA7DCB03}" sibTransId="{CA2950AC-076B-42EF-8F5D-8C7749128F65}"/>
    <dgm:cxn modelId="{3FE94D3D-B92D-4E0A-A968-532B16A46DE7}" type="presOf" srcId="{03052A8B-7CC5-44B8-BEE0-7C2167778638}" destId="{65C327DA-C568-452B-B624-8EC1A7D4B0D5}" srcOrd="0" destOrd="0" presId="urn:microsoft.com/office/officeart/2005/8/layout/cycle3"/>
    <dgm:cxn modelId="{6862E3CC-CB59-400E-8737-E91086821D89}" srcId="{3007542B-EB4F-4637-9F7A-C06F75B1D1A5}" destId="{19213C9A-5F71-451C-9E1A-EC42585CA7EC}" srcOrd="0" destOrd="0" parTransId="{BC5F4960-3B2B-441E-A7F2-6FFD9919C6D7}" sibTransId="{6C33BC08-7E1B-4199-8361-C2BEC4F56AF8}"/>
    <dgm:cxn modelId="{6DBF6C97-66BA-4DD0-80A5-678B5409822A}" type="presOf" srcId="{19213C9A-5F71-451C-9E1A-EC42585CA7EC}" destId="{D7FAAEA4-1407-44BF-8542-1D548A1AE929}" srcOrd="0" destOrd="0" presId="urn:microsoft.com/office/officeart/2005/8/layout/cycle3"/>
    <dgm:cxn modelId="{4A9D1768-2A43-4223-AE9C-AEC85C0CBB8B}" type="presParOf" srcId="{60744CC3-F437-47C9-9557-09BA4907C637}" destId="{64C70E02-D1A8-40EE-B3AF-F09D16CABE9A}" srcOrd="0" destOrd="0" presId="urn:microsoft.com/office/officeart/2005/8/layout/cycle3"/>
    <dgm:cxn modelId="{0CC4CFE4-2269-476B-BC5D-433E8398CA1F}" type="presParOf" srcId="{64C70E02-D1A8-40EE-B3AF-F09D16CABE9A}" destId="{D7FAAEA4-1407-44BF-8542-1D548A1AE929}" srcOrd="0" destOrd="0" presId="urn:microsoft.com/office/officeart/2005/8/layout/cycle3"/>
    <dgm:cxn modelId="{2433917B-65CE-4177-A5A9-52AA0F532D59}" type="presParOf" srcId="{64C70E02-D1A8-40EE-B3AF-F09D16CABE9A}" destId="{C455CD99-53DB-4DA8-9776-BEF22F33CCD9}" srcOrd="1" destOrd="0" presId="urn:microsoft.com/office/officeart/2005/8/layout/cycle3"/>
    <dgm:cxn modelId="{55D298DF-B572-4CA5-82E1-B8B4B00A46D2}" type="presParOf" srcId="{64C70E02-D1A8-40EE-B3AF-F09D16CABE9A}" destId="{DE7B6ACE-7EB3-42CE-8E55-508DF9476B9B}" srcOrd="2" destOrd="0" presId="urn:microsoft.com/office/officeart/2005/8/layout/cycle3"/>
    <dgm:cxn modelId="{B9109F30-902C-4E33-941D-E4FE3442DE34}" type="presParOf" srcId="{64C70E02-D1A8-40EE-B3AF-F09D16CABE9A}" destId="{6256733A-404F-4E5F-B18D-9467FCD46F05}" srcOrd="3" destOrd="0" presId="urn:microsoft.com/office/officeart/2005/8/layout/cycle3"/>
    <dgm:cxn modelId="{84492438-3B79-4A48-9907-B72BB055A4F0}" type="presParOf" srcId="{64C70E02-D1A8-40EE-B3AF-F09D16CABE9A}" destId="{34D0C2BE-145A-4B24-B57F-47FEF9D7489F}" srcOrd="4" destOrd="0" presId="urn:microsoft.com/office/officeart/2005/8/layout/cycle3"/>
    <dgm:cxn modelId="{1E7B122A-DA62-44C0-8D73-CA169E2AE13D}" type="presParOf" srcId="{64C70E02-D1A8-40EE-B3AF-F09D16CABE9A}" destId="{65C327DA-C568-452B-B624-8EC1A7D4B0D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08DD07-517B-418F-9D14-92263A69C183}" type="doc">
      <dgm:prSet loTypeId="urn:microsoft.com/office/officeart/2005/8/layout/bProcess3" loCatId="process" qsTypeId="urn:microsoft.com/office/officeart/2005/8/quickstyle/3d1" qsCatId="3D" csTypeId="urn:microsoft.com/office/officeart/2005/8/colors/colorful1#4" csCatId="colorful" phldr="1"/>
      <dgm:spPr/>
      <dgm:t>
        <a:bodyPr/>
        <a:lstStyle/>
        <a:p>
          <a:endParaRPr lang="es-ES"/>
        </a:p>
      </dgm:t>
    </dgm:pt>
    <dgm:pt modelId="{7A5AA393-C321-4ADD-A4A8-E5AD902E5682}">
      <dgm:prSet phldrT="[Texto]"/>
      <dgm:spPr/>
      <dgm:t>
        <a:bodyPr/>
        <a:lstStyle/>
        <a:p>
          <a:r>
            <a:rPr lang="es-CR" b="1" dirty="0" smtClean="0">
              <a:solidFill>
                <a:schemeClr val="tx1"/>
              </a:solidFill>
            </a:rPr>
            <a:t>Ahorro de costos de venta asociados al Estado, viendo al mismo como uno solo. </a:t>
          </a:r>
          <a:endParaRPr lang="es-ES" b="1" dirty="0">
            <a:solidFill>
              <a:schemeClr val="tx1"/>
            </a:solidFill>
          </a:endParaRPr>
        </a:p>
      </dgm:t>
    </dgm:pt>
    <dgm:pt modelId="{BBA053E5-9E2E-49F9-983B-0A50B721918A}" type="parTrans" cxnId="{56B53A52-DED7-4855-A041-855D22302E39}">
      <dgm:prSet/>
      <dgm:spPr/>
      <dgm:t>
        <a:bodyPr/>
        <a:lstStyle/>
        <a:p>
          <a:endParaRPr lang="es-ES" b="1">
            <a:solidFill>
              <a:schemeClr val="tx1"/>
            </a:solidFill>
          </a:endParaRPr>
        </a:p>
      </dgm:t>
    </dgm:pt>
    <dgm:pt modelId="{2B1086E3-9F0D-4FF4-BCCD-12BA17943080}" type="sibTrans" cxnId="{56B53A52-DED7-4855-A041-855D22302E39}">
      <dgm:prSet/>
      <dgm:spPr/>
      <dgm:t>
        <a:bodyPr/>
        <a:lstStyle/>
        <a:p>
          <a:endParaRPr lang="es-ES" b="1">
            <a:solidFill>
              <a:schemeClr val="tx1"/>
            </a:solidFill>
          </a:endParaRPr>
        </a:p>
      </dgm:t>
    </dgm:pt>
    <dgm:pt modelId="{195F1A5D-08F7-43AE-BF36-D0EF3B68FCF2}">
      <dgm:prSet phldrT="[Texto]"/>
      <dgm:spPr/>
      <dgm:t>
        <a:bodyPr/>
        <a:lstStyle/>
        <a:p>
          <a:r>
            <a:rPr lang="es-CR" b="1" dirty="0" smtClean="0">
              <a:solidFill>
                <a:schemeClr val="tx1"/>
              </a:solidFill>
            </a:rPr>
            <a:t>Posibilita que las empresas mantengan actualizada su información y documentación en un solo canal. </a:t>
          </a:r>
          <a:endParaRPr lang="es-ES" b="1" dirty="0">
            <a:solidFill>
              <a:schemeClr val="tx1"/>
            </a:solidFill>
          </a:endParaRPr>
        </a:p>
      </dgm:t>
    </dgm:pt>
    <dgm:pt modelId="{45F8B381-B3EA-42E4-87C4-408F083F8972}" type="parTrans" cxnId="{3FA98D80-57FA-4511-869C-7F4B98C88B3C}">
      <dgm:prSet/>
      <dgm:spPr/>
      <dgm:t>
        <a:bodyPr/>
        <a:lstStyle/>
        <a:p>
          <a:endParaRPr lang="es-ES" b="1">
            <a:solidFill>
              <a:schemeClr val="tx1"/>
            </a:solidFill>
          </a:endParaRPr>
        </a:p>
      </dgm:t>
    </dgm:pt>
    <dgm:pt modelId="{2FB811AB-2E87-4275-9BB6-5FDDDA830D64}" type="sibTrans" cxnId="{3FA98D80-57FA-4511-869C-7F4B98C88B3C}">
      <dgm:prSet/>
      <dgm:spPr/>
      <dgm:t>
        <a:bodyPr/>
        <a:lstStyle/>
        <a:p>
          <a:endParaRPr lang="es-ES" b="1">
            <a:solidFill>
              <a:schemeClr val="tx1"/>
            </a:solidFill>
          </a:endParaRPr>
        </a:p>
      </dgm:t>
    </dgm:pt>
    <dgm:pt modelId="{A599B918-E6CE-46C1-AC37-822662002EE7}">
      <dgm:prSet phldrT="[Texto]"/>
      <dgm:spPr/>
      <dgm:t>
        <a:bodyPr/>
        <a:lstStyle/>
        <a:p>
          <a:r>
            <a:rPr lang="es-CL" b="1" dirty="0" smtClean="0">
              <a:solidFill>
                <a:schemeClr val="tx1"/>
              </a:solidFill>
            </a:rPr>
            <a:t>Proceso único de licitación pública accesible desde www.hacienda.go.cr/comprared </a:t>
          </a:r>
          <a:endParaRPr lang="es-ES" b="1" dirty="0">
            <a:solidFill>
              <a:schemeClr val="tx1"/>
            </a:solidFill>
          </a:endParaRPr>
        </a:p>
      </dgm:t>
    </dgm:pt>
    <dgm:pt modelId="{0183E955-210F-4A5D-8689-7F6A21502190}" type="parTrans" cxnId="{B402A453-A9D1-456A-8F6D-83D525BD015D}">
      <dgm:prSet/>
      <dgm:spPr/>
      <dgm:t>
        <a:bodyPr/>
        <a:lstStyle/>
        <a:p>
          <a:endParaRPr lang="es-ES" b="1">
            <a:solidFill>
              <a:schemeClr val="tx1"/>
            </a:solidFill>
          </a:endParaRPr>
        </a:p>
      </dgm:t>
    </dgm:pt>
    <dgm:pt modelId="{FF0D681E-E2D3-455C-BDDF-B6C7FBB5BCA7}" type="sibTrans" cxnId="{B402A453-A9D1-456A-8F6D-83D525BD015D}">
      <dgm:prSet/>
      <dgm:spPr/>
      <dgm:t>
        <a:bodyPr/>
        <a:lstStyle/>
        <a:p>
          <a:endParaRPr lang="es-ES" b="1">
            <a:solidFill>
              <a:schemeClr val="tx1"/>
            </a:solidFill>
          </a:endParaRPr>
        </a:p>
      </dgm:t>
    </dgm:pt>
    <dgm:pt modelId="{0FBE3DC5-9221-45A2-A4E5-4524BF476A71}">
      <dgm:prSet phldrT="[Texto]"/>
      <dgm:spPr/>
      <dgm:t>
        <a:bodyPr/>
        <a:lstStyle/>
        <a:p>
          <a:r>
            <a:rPr lang="es-MX" b="1" dirty="0" smtClean="0">
              <a:solidFill>
                <a:schemeClr val="tx1"/>
              </a:solidFill>
            </a:rPr>
            <a:t>Mercado enorme y bastante cautivo. </a:t>
          </a:r>
          <a:endParaRPr lang="es-ES" b="1" dirty="0">
            <a:solidFill>
              <a:schemeClr val="tx1"/>
            </a:solidFill>
          </a:endParaRPr>
        </a:p>
      </dgm:t>
    </dgm:pt>
    <dgm:pt modelId="{EE8A054D-3F2B-45B6-A37B-CC135B9A55EE}" type="sibTrans" cxnId="{BE98D91C-3CA4-47D7-80B0-E351E48AEFE3}">
      <dgm:prSet/>
      <dgm:spPr/>
      <dgm:t>
        <a:bodyPr/>
        <a:lstStyle/>
        <a:p>
          <a:endParaRPr lang="es-ES" b="1">
            <a:solidFill>
              <a:schemeClr val="tx1"/>
            </a:solidFill>
          </a:endParaRPr>
        </a:p>
      </dgm:t>
    </dgm:pt>
    <dgm:pt modelId="{68446CAE-6463-4277-9756-393DA0385ECF}" type="parTrans" cxnId="{BE98D91C-3CA4-47D7-80B0-E351E48AEFE3}">
      <dgm:prSet/>
      <dgm:spPr/>
      <dgm:t>
        <a:bodyPr/>
        <a:lstStyle/>
        <a:p>
          <a:endParaRPr lang="es-ES" b="1">
            <a:solidFill>
              <a:schemeClr val="tx1"/>
            </a:solidFill>
          </a:endParaRPr>
        </a:p>
      </dgm:t>
    </dgm:pt>
    <dgm:pt modelId="{E5696D22-17DE-4690-A614-B477FBE63B00}" type="pres">
      <dgm:prSet presAssocID="{4508DD07-517B-418F-9D14-92263A69C183}" presName="Name0" presStyleCnt="0">
        <dgm:presLayoutVars>
          <dgm:dir/>
          <dgm:resizeHandles val="exact"/>
        </dgm:presLayoutVars>
      </dgm:prSet>
      <dgm:spPr/>
      <dgm:t>
        <a:bodyPr/>
        <a:lstStyle/>
        <a:p>
          <a:endParaRPr lang="es-ES"/>
        </a:p>
      </dgm:t>
    </dgm:pt>
    <dgm:pt modelId="{2232D45F-9A7A-4CFF-9C85-1EDC81DC4F04}" type="pres">
      <dgm:prSet presAssocID="{7A5AA393-C321-4ADD-A4A8-E5AD902E5682}" presName="node" presStyleLbl="node1" presStyleIdx="0" presStyleCnt="4">
        <dgm:presLayoutVars>
          <dgm:bulletEnabled val="1"/>
        </dgm:presLayoutVars>
      </dgm:prSet>
      <dgm:spPr/>
      <dgm:t>
        <a:bodyPr/>
        <a:lstStyle/>
        <a:p>
          <a:endParaRPr lang="es-ES"/>
        </a:p>
      </dgm:t>
    </dgm:pt>
    <dgm:pt modelId="{4EBBADDC-9F20-4AC5-9274-19947BABEC2A}" type="pres">
      <dgm:prSet presAssocID="{2B1086E3-9F0D-4FF4-BCCD-12BA17943080}" presName="sibTrans" presStyleLbl="sibTrans1D1" presStyleIdx="0" presStyleCnt="3"/>
      <dgm:spPr/>
      <dgm:t>
        <a:bodyPr/>
        <a:lstStyle/>
        <a:p>
          <a:endParaRPr lang="es-ES"/>
        </a:p>
      </dgm:t>
    </dgm:pt>
    <dgm:pt modelId="{AF83240E-31CA-4A61-8CE6-36177674221D}" type="pres">
      <dgm:prSet presAssocID="{2B1086E3-9F0D-4FF4-BCCD-12BA17943080}" presName="connectorText" presStyleLbl="sibTrans1D1" presStyleIdx="0" presStyleCnt="3"/>
      <dgm:spPr/>
      <dgm:t>
        <a:bodyPr/>
        <a:lstStyle/>
        <a:p>
          <a:endParaRPr lang="es-ES"/>
        </a:p>
      </dgm:t>
    </dgm:pt>
    <dgm:pt modelId="{489F22BB-BE46-444E-8A6D-C946B4D1A138}" type="pres">
      <dgm:prSet presAssocID="{195F1A5D-08F7-43AE-BF36-D0EF3B68FCF2}" presName="node" presStyleLbl="node1" presStyleIdx="1" presStyleCnt="4">
        <dgm:presLayoutVars>
          <dgm:bulletEnabled val="1"/>
        </dgm:presLayoutVars>
      </dgm:prSet>
      <dgm:spPr/>
      <dgm:t>
        <a:bodyPr/>
        <a:lstStyle/>
        <a:p>
          <a:endParaRPr lang="es-ES"/>
        </a:p>
      </dgm:t>
    </dgm:pt>
    <dgm:pt modelId="{B1E7DE5E-3571-4FE7-B383-3BEF484B9151}" type="pres">
      <dgm:prSet presAssocID="{2FB811AB-2E87-4275-9BB6-5FDDDA830D64}" presName="sibTrans" presStyleLbl="sibTrans1D1" presStyleIdx="1" presStyleCnt="3"/>
      <dgm:spPr/>
      <dgm:t>
        <a:bodyPr/>
        <a:lstStyle/>
        <a:p>
          <a:endParaRPr lang="es-ES"/>
        </a:p>
      </dgm:t>
    </dgm:pt>
    <dgm:pt modelId="{2DDF3CAE-C0E7-462E-98F6-88ABE90C7AA6}" type="pres">
      <dgm:prSet presAssocID="{2FB811AB-2E87-4275-9BB6-5FDDDA830D64}" presName="connectorText" presStyleLbl="sibTrans1D1" presStyleIdx="1" presStyleCnt="3"/>
      <dgm:spPr/>
      <dgm:t>
        <a:bodyPr/>
        <a:lstStyle/>
        <a:p>
          <a:endParaRPr lang="es-ES"/>
        </a:p>
      </dgm:t>
    </dgm:pt>
    <dgm:pt modelId="{6BEF346A-F60B-4E9E-B346-071B3A841A55}" type="pres">
      <dgm:prSet presAssocID="{A599B918-E6CE-46C1-AC37-822662002EE7}" presName="node" presStyleLbl="node1" presStyleIdx="2" presStyleCnt="4">
        <dgm:presLayoutVars>
          <dgm:bulletEnabled val="1"/>
        </dgm:presLayoutVars>
      </dgm:prSet>
      <dgm:spPr/>
      <dgm:t>
        <a:bodyPr/>
        <a:lstStyle/>
        <a:p>
          <a:endParaRPr lang="es-ES"/>
        </a:p>
      </dgm:t>
    </dgm:pt>
    <dgm:pt modelId="{A8C9AA31-DB88-4BA3-891D-6523FC90B2D6}" type="pres">
      <dgm:prSet presAssocID="{FF0D681E-E2D3-455C-BDDF-B6C7FBB5BCA7}" presName="sibTrans" presStyleLbl="sibTrans1D1" presStyleIdx="2" presStyleCnt="3"/>
      <dgm:spPr/>
      <dgm:t>
        <a:bodyPr/>
        <a:lstStyle/>
        <a:p>
          <a:endParaRPr lang="es-ES"/>
        </a:p>
      </dgm:t>
    </dgm:pt>
    <dgm:pt modelId="{4713F112-7D3A-4848-AD99-AEE5A0A8490F}" type="pres">
      <dgm:prSet presAssocID="{FF0D681E-E2D3-455C-BDDF-B6C7FBB5BCA7}" presName="connectorText" presStyleLbl="sibTrans1D1" presStyleIdx="2" presStyleCnt="3"/>
      <dgm:spPr/>
      <dgm:t>
        <a:bodyPr/>
        <a:lstStyle/>
        <a:p>
          <a:endParaRPr lang="es-ES"/>
        </a:p>
      </dgm:t>
    </dgm:pt>
    <dgm:pt modelId="{D36DA6EA-BAF6-4850-B054-BC0296F0C3D9}" type="pres">
      <dgm:prSet presAssocID="{0FBE3DC5-9221-45A2-A4E5-4524BF476A71}" presName="node" presStyleLbl="node1" presStyleIdx="3" presStyleCnt="4">
        <dgm:presLayoutVars>
          <dgm:bulletEnabled val="1"/>
        </dgm:presLayoutVars>
      </dgm:prSet>
      <dgm:spPr/>
      <dgm:t>
        <a:bodyPr/>
        <a:lstStyle/>
        <a:p>
          <a:endParaRPr lang="es-ES"/>
        </a:p>
      </dgm:t>
    </dgm:pt>
  </dgm:ptLst>
  <dgm:cxnLst>
    <dgm:cxn modelId="{B402A453-A9D1-456A-8F6D-83D525BD015D}" srcId="{4508DD07-517B-418F-9D14-92263A69C183}" destId="{A599B918-E6CE-46C1-AC37-822662002EE7}" srcOrd="2" destOrd="0" parTransId="{0183E955-210F-4A5D-8689-7F6A21502190}" sibTransId="{FF0D681E-E2D3-455C-BDDF-B6C7FBB5BCA7}"/>
    <dgm:cxn modelId="{56B53A52-DED7-4855-A041-855D22302E39}" srcId="{4508DD07-517B-418F-9D14-92263A69C183}" destId="{7A5AA393-C321-4ADD-A4A8-E5AD902E5682}" srcOrd="0" destOrd="0" parTransId="{BBA053E5-9E2E-49F9-983B-0A50B721918A}" sibTransId="{2B1086E3-9F0D-4FF4-BCCD-12BA17943080}"/>
    <dgm:cxn modelId="{072972A7-F5E5-44B1-B273-FD0F62331B2B}" type="presOf" srcId="{7A5AA393-C321-4ADD-A4A8-E5AD902E5682}" destId="{2232D45F-9A7A-4CFF-9C85-1EDC81DC4F04}" srcOrd="0" destOrd="0" presId="urn:microsoft.com/office/officeart/2005/8/layout/bProcess3"/>
    <dgm:cxn modelId="{1EDE7164-5768-42FC-B5C9-A6832E3B0339}" type="presOf" srcId="{FF0D681E-E2D3-455C-BDDF-B6C7FBB5BCA7}" destId="{A8C9AA31-DB88-4BA3-891D-6523FC90B2D6}" srcOrd="0" destOrd="0" presId="urn:microsoft.com/office/officeart/2005/8/layout/bProcess3"/>
    <dgm:cxn modelId="{6831BAF0-1FE0-4FE1-9A56-82F74376FC80}" type="presOf" srcId="{0FBE3DC5-9221-45A2-A4E5-4524BF476A71}" destId="{D36DA6EA-BAF6-4850-B054-BC0296F0C3D9}" srcOrd="0" destOrd="0" presId="urn:microsoft.com/office/officeart/2005/8/layout/bProcess3"/>
    <dgm:cxn modelId="{E5142F84-353B-48E1-9809-53C97E0A81B3}" type="presOf" srcId="{2FB811AB-2E87-4275-9BB6-5FDDDA830D64}" destId="{B1E7DE5E-3571-4FE7-B383-3BEF484B9151}" srcOrd="0" destOrd="0" presId="urn:microsoft.com/office/officeart/2005/8/layout/bProcess3"/>
    <dgm:cxn modelId="{64417BBF-04FF-4588-9E44-EEBBD03CCCC9}" type="presOf" srcId="{2B1086E3-9F0D-4FF4-BCCD-12BA17943080}" destId="{4EBBADDC-9F20-4AC5-9274-19947BABEC2A}" srcOrd="0" destOrd="0" presId="urn:microsoft.com/office/officeart/2005/8/layout/bProcess3"/>
    <dgm:cxn modelId="{DB3758AB-2C30-4BAC-A5AD-3C18FF1995C7}" type="presOf" srcId="{4508DD07-517B-418F-9D14-92263A69C183}" destId="{E5696D22-17DE-4690-A614-B477FBE63B00}" srcOrd="0" destOrd="0" presId="urn:microsoft.com/office/officeart/2005/8/layout/bProcess3"/>
    <dgm:cxn modelId="{BE98D91C-3CA4-47D7-80B0-E351E48AEFE3}" srcId="{4508DD07-517B-418F-9D14-92263A69C183}" destId="{0FBE3DC5-9221-45A2-A4E5-4524BF476A71}" srcOrd="3" destOrd="0" parTransId="{68446CAE-6463-4277-9756-393DA0385ECF}" sibTransId="{EE8A054D-3F2B-45B6-A37B-CC135B9A55EE}"/>
    <dgm:cxn modelId="{3FA98D80-57FA-4511-869C-7F4B98C88B3C}" srcId="{4508DD07-517B-418F-9D14-92263A69C183}" destId="{195F1A5D-08F7-43AE-BF36-D0EF3B68FCF2}" srcOrd="1" destOrd="0" parTransId="{45F8B381-B3EA-42E4-87C4-408F083F8972}" sibTransId="{2FB811AB-2E87-4275-9BB6-5FDDDA830D64}"/>
    <dgm:cxn modelId="{8185A927-7C46-4E55-9A33-AA15CCECA644}" type="presOf" srcId="{FF0D681E-E2D3-455C-BDDF-B6C7FBB5BCA7}" destId="{4713F112-7D3A-4848-AD99-AEE5A0A8490F}" srcOrd="1" destOrd="0" presId="urn:microsoft.com/office/officeart/2005/8/layout/bProcess3"/>
    <dgm:cxn modelId="{0F5B691D-630A-4665-BBF6-426D14465F81}" type="presOf" srcId="{2B1086E3-9F0D-4FF4-BCCD-12BA17943080}" destId="{AF83240E-31CA-4A61-8CE6-36177674221D}" srcOrd="1" destOrd="0" presId="urn:microsoft.com/office/officeart/2005/8/layout/bProcess3"/>
    <dgm:cxn modelId="{3F77B71D-7596-47BF-9F76-35042FCC6B99}" type="presOf" srcId="{2FB811AB-2E87-4275-9BB6-5FDDDA830D64}" destId="{2DDF3CAE-C0E7-462E-98F6-88ABE90C7AA6}" srcOrd="1" destOrd="0" presId="urn:microsoft.com/office/officeart/2005/8/layout/bProcess3"/>
    <dgm:cxn modelId="{DB84B6C6-DB23-470D-B140-8B8E74DCF9CE}" type="presOf" srcId="{195F1A5D-08F7-43AE-BF36-D0EF3B68FCF2}" destId="{489F22BB-BE46-444E-8A6D-C946B4D1A138}" srcOrd="0" destOrd="0" presId="urn:microsoft.com/office/officeart/2005/8/layout/bProcess3"/>
    <dgm:cxn modelId="{9D9FC1E0-6E81-43A9-A391-8971FA9A4219}" type="presOf" srcId="{A599B918-E6CE-46C1-AC37-822662002EE7}" destId="{6BEF346A-F60B-4E9E-B346-071B3A841A55}" srcOrd="0" destOrd="0" presId="urn:microsoft.com/office/officeart/2005/8/layout/bProcess3"/>
    <dgm:cxn modelId="{0D633BC5-87D7-404F-9441-199FD499E057}" type="presParOf" srcId="{E5696D22-17DE-4690-A614-B477FBE63B00}" destId="{2232D45F-9A7A-4CFF-9C85-1EDC81DC4F04}" srcOrd="0" destOrd="0" presId="urn:microsoft.com/office/officeart/2005/8/layout/bProcess3"/>
    <dgm:cxn modelId="{FB5664FB-4AA5-490F-8499-00E3575968B9}" type="presParOf" srcId="{E5696D22-17DE-4690-A614-B477FBE63B00}" destId="{4EBBADDC-9F20-4AC5-9274-19947BABEC2A}" srcOrd="1" destOrd="0" presId="urn:microsoft.com/office/officeart/2005/8/layout/bProcess3"/>
    <dgm:cxn modelId="{3E620E17-BC24-43E6-8507-4D89BB5E0F90}" type="presParOf" srcId="{4EBBADDC-9F20-4AC5-9274-19947BABEC2A}" destId="{AF83240E-31CA-4A61-8CE6-36177674221D}" srcOrd="0" destOrd="0" presId="urn:microsoft.com/office/officeart/2005/8/layout/bProcess3"/>
    <dgm:cxn modelId="{AACF6A4D-9B04-4DE9-B24C-A133112E8531}" type="presParOf" srcId="{E5696D22-17DE-4690-A614-B477FBE63B00}" destId="{489F22BB-BE46-444E-8A6D-C946B4D1A138}" srcOrd="2" destOrd="0" presId="urn:microsoft.com/office/officeart/2005/8/layout/bProcess3"/>
    <dgm:cxn modelId="{403B4591-FF6D-403D-A2D3-31295FAE17E4}" type="presParOf" srcId="{E5696D22-17DE-4690-A614-B477FBE63B00}" destId="{B1E7DE5E-3571-4FE7-B383-3BEF484B9151}" srcOrd="3" destOrd="0" presId="urn:microsoft.com/office/officeart/2005/8/layout/bProcess3"/>
    <dgm:cxn modelId="{0CA09336-9EB7-4873-A629-3016902E36EC}" type="presParOf" srcId="{B1E7DE5E-3571-4FE7-B383-3BEF484B9151}" destId="{2DDF3CAE-C0E7-462E-98F6-88ABE90C7AA6}" srcOrd="0" destOrd="0" presId="urn:microsoft.com/office/officeart/2005/8/layout/bProcess3"/>
    <dgm:cxn modelId="{9EEC0AEB-1CE9-4241-81E1-D5926E0C8100}" type="presParOf" srcId="{E5696D22-17DE-4690-A614-B477FBE63B00}" destId="{6BEF346A-F60B-4E9E-B346-071B3A841A55}" srcOrd="4" destOrd="0" presId="urn:microsoft.com/office/officeart/2005/8/layout/bProcess3"/>
    <dgm:cxn modelId="{C9133614-A90A-498A-AE5B-08A52B33934C}" type="presParOf" srcId="{E5696D22-17DE-4690-A614-B477FBE63B00}" destId="{A8C9AA31-DB88-4BA3-891D-6523FC90B2D6}" srcOrd="5" destOrd="0" presId="urn:microsoft.com/office/officeart/2005/8/layout/bProcess3"/>
    <dgm:cxn modelId="{92E9F3AD-279D-4561-9FFE-3EA8E579CB78}" type="presParOf" srcId="{A8C9AA31-DB88-4BA3-891D-6523FC90B2D6}" destId="{4713F112-7D3A-4848-AD99-AEE5A0A8490F}" srcOrd="0" destOrd="0" presId="urn:microsoft.com/office/officeart/2005/8/layout/bProcess3"/>
    <dgm:cxn modelId="{03C9EE7E-3181-46C1-B69E-FCB974FF3433}" type="presParOf" srcId="{E5696D22-17DE-4690-A614-B477FBE63B00}" destId="{D36DA6EA-BAF6-4850-B054-BC0296F0C3D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267B9A-E211-4CAC-8BFD-BF047121A196}"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ACB53DE1-1B03-4E7D-BBBA-598EE85F9C19}">
      <dgm:prSet phldrT="[Texto]" custT="1"/>
      <dgm:spPr/>
      <dgm:t>
        <a:bodyPr/>
        <a:lstStyle/>
        <a:p>
          <a:r>
            <a:rPr lang="es-ES" sz="2800" dirty="0" smtClean="0"/>
            <a:t>Convenios Marcos Ejecutados y Finalizados</a:t>
          </a:r>
          <a:endParaRPr lang="es-ES" sz="2800" dirty="0"/>
        </a:p>
      </dgm:t>
    </dgm:pt>
    <dgm:pt modelId="{F47D416F-DB49-4E2C-A1B3-FC29FCC087D5}" type="parTrans" cxnId="{6CC594F3-571B-43A9-83B8-294F2AEEB844}">
      <dgm:prSet/>
      <dgm:spPr/>
      <dgm:t>
        <a:bodyPr/>
        <a:lstStyle/>
        <a:p>
          <a:endParaRPr lang="es-ES"/>
        </a:p>
      </dgm:t>
    </dgm:pt>
    <dgm:pt modelId="{4A8A0C3D-7D0B-4304-9718-052649BEB3C1}" type="sibTrans" cxnId="{6CC594F3-571B-43A9-83B8-294F2AEEB844}">
      <dgm:prSet/>
      <dgm:spPr/>
      <dgm:t>
        <a:bodyPr/>
        <a:lstStyle/>
        <a:p>
          <a:endParaRPr lang="es-ES"/>
        </a:p>
      </dgm:t>
    </dgm:pt>
    <dgm:pt modelId="{8BAEB86C-CF2A-4E78-85B1-186D6A29CB75}">
      <dgm:prSet phldrT="[Texto]"/>
      <dgm:spPr/>
      <dgm:t>
        <a:bodyPr/>
        <a:lstStyle/>
        <a:p>
          <a:r>
            <a:rPr lang="es-ES" dirty="0" smtClean="0"/>
            <a:t>Suministros de útiles de Oficina y Papelería</a:t>
          </a:r>
          <a:endParaRPr lang="es-ES" dirty="0"/>
        </a:p>
      </dgm:t>
    </dgm:pt>
    <dgm:pt modelId="{A6309F36-BC1B-423E-970C-4878EFDB3605}" type="parTrans" cxnId="{473D7D15-D136-4495-9DB3-241EB9123B8E}">
      <dgm:prSet/>
      <dgm:spPr/>
      <dgm:t>
        <a:bodyPr/>
        <a:lstStyle/>
        <a:p>
          <a:endParaRPr lang="es-ES"/>
        </a:p>
      </dgm:t>
    </dgm:pt>
    <dgm:pt modelId="{EA054824-1574-4AEB-BD71-F843C93D212D}" type="sibTrans" cxnId="{473D7D15-D136-4495-9DB3-241EB9123B8E}">
      <dgm:prSet/>
      <dgm:spPr/>
      <dgm:t>
        <a:bodyPr/>
        <a:lstStyle/>
        <a:p>
          <a:endParaRPr lang="es-ES"/>
        </a:p>
      </dgm:t>
    </dgm:pt>
    <dgm:pt modelId="{451B3907-212B-4743-85BF-44EA0C7AB6B8}">
      <dgm:prSet phldrT="[Texto]" custT="1"/>
      <dgm:spPr/>
      <dgm:t>
        <a:bodyPr/>
        <a:lstStyle/>
        <a:p>
          <a:r>
            <a:rPr lang="es-ES" sz="2800" dirty="0" smtClean="0"/>
            <a:t>Convenios Marcos en Ejecución con 4.895 productos catalogados</a:t>
          </a:r>
          <a:endParaRPr lang="es-ES" sz="2800" dirty="0"/>
        </a:p>
      </dgm:t>
    </dgm:pt>
    <dgm:pt modelId="{4DA60FB4-EF72-41C7-BEF1-4DB0F950EAD9}" type="parTrans" cxnId="{1A14DAF7-B178-4149-980A-A6990AAF85B0}">
      <dgm:prSet/>
      <dgm:spPr/>
      <dgm:t>
        <a:bodyPr/>
        <a:lstStyle/>
        <a:p>
          <a:endParaRPr lang="es-ES"/>
        </a:p>
      </dgm:t>
    </dgm:pt>
    <dgm:pt modelId="{1B8111EE-0608-4432-9E2A-27D632A0FB0D}" type="sibTrans" cxnId="{1A14DAF7-B178-4149-980A-A6990AAF85B0}">
      <dgm:prSet/>
      <dgm:spPr/>
      <dgm:t>
        <a:bodyPr/>
        <a:lstStyle/>
        <a:p>
          <a:endParaRPr lang="es-ES"/>
        </a:p>
      </dgm:t>
    </dgm:pt>
    <dgm:pt modelId="{516F9DD8-378A-42BC-A7FF-98D91C65474A}">
      <dgm:prSet phldrT="[Texto]"/>
      <dgm:spPr/>
      <dgm:t>
        <a:bodyPr/>
        <a:lstStyle/>
        <a:p>
          <a:r>
            <a:rPr lang="es-ES" dirty="0" smtClean="0"/>
            <a:t>Suministros de Oficina y Papelería 2 </a:t>
          </a:r>
          <a:endParaRPr lang="es-ES" dirty="0"/>
        </a:p>
      </dgm:t>
    </dgm:pt>
    <dgm:pt modelId="{88F0D2B0-9956-4981-9066-4716C3B874BE}" type="parTrans" cxnId="{ACAF1BE8-9063-4FF6-B0B7-6235FCA81359}">
      <dgm:prSet/>
      <dgm:spPr/>
      <dgm:t>
        <a:bodyPr/>
        <a:lstStyle/>
        <a:p>
          <a:endParaRPr lang="es-ES"/>
        </a:p>
      </dgm:t>
    </dgm:pt>
    <dgm:pt modelId="{D5CA7B3E-1007-41C5-BD1F-A01A544F90A3}" type="sibTrans" cxnId="{ACAF1BE8-9063-4FF6-B0B7-6235FCA81359}">
      <dgm:prSet/>
      <dgm:spPr/>
      <dgm:t>
        <a:bodyPr/>
        <a:lstStyle/>
        <a:p>
          <a:endParaRPr lang="es-ES"/>
        </a:p>
      </dgm:t>
    </dgm:pt>
    <dgm:pt modelId="{4AC23784-CA19-4676-A01D-693FDFDDC2D6}">
      <dgm:prSet/>
      <dgm:spPr/>
      <dgm:t>
        <a:bodyPr/>
        <a:lstStyle/>
        <a:p>
          <a:r>
            <a:rPr lang="es-ES" dirty="0" smtClean="0"/>
            <a:t>Servicios de Limpieza</a:t>
          </a:r>
          <a:endParaRPr lang="es-ES" dirty="0"/>
        </a:p>
      </dgm:t>
    </dgm:pt>
    <dgm:pt modelId="{47246F89-BB01-4B6D-999E-E5123A659E0E}" type="parTrans" cxnId="{8400BE7D-9319-4FA1-B38F-9FFED260E001}">
      <dgm:prSet/>
      <dgm:spPr/>
      <dgm:t>
        <a:bodyPr/>
        <a:lstStyle/>
        <a:p>
          <a:endParaRPr lang="es-ES"/>
        </a:p>
      </dgm:t>
    </dgm:pt>
    <dgm:pt modelId="{F66CDEAF-777A-4BF9-B503-1DF385A8DFED}" type="sibTrans" cxnId="{8400BE7D-9319-4FA1-B38F-9FFED260E001}">
      <dgm:prSet/>
      <dgm:spPr/>
      <dgm:t>
        <a:bodyPr/>
        <a:lstStyle/>
        <a:p>
          <a:endParaRPr lang="es-ES"/>
        </a:p>
      </dgm:t>
    </dgm:pt>
    <dgm:pt modelId="{F62184F9-61CE-42D8-87D0-A57C5EA14F87}">
      <dgm:prSet/>
      <dgm:spPr/>
      <dgm:t>
        <a:bodyPr/>
        <a:lstStyle/>
        <a:p>
          <a:r>
            <a:rPr lang="es-ES" dirty="0" smtClean="0"/>
            <a:t>Adquisición de Llantas</a:t>
          </a:r>
          <a:endParaRPr lang="es-ES" dirty="0"/>
        </a:p>
      </dgm:t>
    </dgm:pt>
    <dgm:pt modelId="{4BEDED9B-49EB-42EA-B549-8069159A2FC4}" type="parTrans" cxnId="{C0DDEE0F-044F-4F75-9E92-C8116433090F}">
      <dgm:prSet/>
      <dgm:spPr/>
      <dgm:t>
        <a:bodyPr/>
        <a:lstStyle/>
        <a:p>
          <a:endParaRPr lang="es-ES"/>
        </a:p>
      </dgm:t>
    </dgm:pt>
    <dgm:pt modelId="{F5A65EC2-B293-4EF3-ACF9-0B70406EE52D}" type="sibTrans" cxnId="{C0DDEE0F-044F-4F75-9E92-C8116433090F}">
      <dgm:prSet/>
      <dgm:spPr/>
      <dgm:t>
        <a:bodyPr/>
        <a:lstStyle/>
        <a:p>
          <a:endParaRPr lang="es-ES"/>
        </a:p>
      </dgm:t>
    </dgm:pt>
    <dgm:pt modelId="{69B5B86E-3B2B-40B9-8430-C0BF479B5233}">
      <dgm:prSet/>
      <dgm:spPr/>
      <dgm:t>
        <a:bodyPr/>
        <a:lstStyle/>
        <a:p>
          <a:r>
            <a:rPr lang="es-CR" dirty="0" smtClean="0"/>
            <a:t>Desechos electrónicos</a:t>
          </a:r>
          <a:endParaRPr lang="es-CR" dirty="0"/>
        </a:p>
      </dgm:t>
    </dgm:pt>
    <dgm:pt modelId="{8C6ED1E5-1350-4700-BF2F-2A1C4AD5BF01}" type="parTrans" cxnId="{1938DC5E-79EC-4188-9449-D46437A9FA56}">
      <dgm:prSet/>
      <dgm:spPr/>
    </dgm:pt>
    <dgm:pt modelId="{5F3CD029-63FA-46DB-8921-490F79A9F9CB}" type="sibTrans" cxnId="{1938DC5E-79EC-4188-9449-D46437A9FA56}">
      <dgm:prSet/>
      <dgm:spPr/>
    </dgm:pt>
    <dgm:pt modelId="{08315D15-3DFC-4B41-97EE-E84316C632DB}">
      <dgm:prSet/>
      <dgm:spPr/>
      <dgm:t>
        <a:bodyPr/>
        <a:lstStyle/>
        <a:p>
          <a:r>
            <a:rPr lang="es-ES" dirty="0" smtClean="0"/>
            <a:t>Mobiliario</a:t>
          </a:r>
          <a:endParaRPr lang="es-ES" dirty="0"/>
        </a:p>
      </dgm:t>
    </dgm:pt>
    <dgm:pt modelId="{30DAFAC5-46C6-492C-847D-9618DD86DF56}" type="parTrans" cxnId="{5CAFB655-323D-420B-BBB9-7686F9984E60}">
      <dgm:prSet/>
      <dgm:spPr/>
      <dgm:t>
        <a:bodyPr/>
        <a:lstStyle/>
        <a:p>
          <a:endParaRPr lang="es-CR"/>
        </a:p>
      </dgm:t>
    </dgm:pt>
    <dgm:pt modelId="{ABCA5563-454C-4DCF-9387-C718A856F38E}" type="sibTrans" cxnId="{5CAFB655-323D-420B-BBB9-7686F9984E60}">
      <dgm:prSet/>
      <dgm:spPr/>
      <dgm:t>
        <a:bodyPr/>
        <a:lstStyle/>
        <a:p>
          <a:endParaRPr lang="es-CR"/>
        </a:p>
      </dgm:t>
    </dgm:pt>
    <dgm:pt modelId="{CC412991-E1AF-4DB9-883F-08D059663315}">
      <dgm:prSet/>
      <dgm:spPr/>
      <dgm:t>
        <a:bodyPr/>
        <a:lstStyle/>
        <a:p>
          <a:r>
            <a:rPr lang="es-ES" smtClean="0"/>
            <a:t>Adquisición de Boletos</a:t>
          </a:r>
          <a:endParaRPr lang="es-ES" dirty="0"/>
        </a:p>
      </dgm:t>
    </dgm:pt>
    <dgm:pt modelId="{B1B6EAF6-3FF2-4688-A061-8DF749E132C3}" type="parTrans" cxnId="{400A22D9-F86F-492F-A95B-95FDAB5C4EC4}">
      <dgm:prSet/>
      <dgm:spPr/>
      <dgm:t>
        <a:bodyPr/>
        <a:lstStyle/>
        <a:p>
          <a:endParaRPr lang="es-CR"/>
        </a:p>
      </dgm:t>
    </dgm:pt>
    <dgm:pt modelId="{CB06252A-7BF9-486A-BA50-2C64CFCA6284}" type="sibTrans" cxnId="{400A22D9-F86F-492F-A95B-95FDAB5C4EC4}">
      <dgm:prSet/>
      <dgm:spPr/>
      <dgm:t>
        <a:bodyPr/>
        <a:lstStyle/>
        <a:p>
          <a:endParaRPr lang="es-CR"/>
        </a:p>
      </dgm:t>
    </dgm:pt>
    <dgm:pt modelId="{438D4E76-E904-45AE-B3EA-8C9781B5F535}" type="pres">
      <dgm:prSet presAssocID="{09267B9A-E211-4CAC-8BFD-BF047121A196}" presName="Name0" presStyleCnt="0">
        <dgm:presLayoutVars>
          <dgm:dir/>
          <dgm:animLvl val="lvl"/>
          <dgm:resizeHandles val="exact"/>
        </dgm:presLayoutVars>
      </dgm:prSet>
      <dgm:spPr/>
      <dgm:t>
        <a:bodyPr/>
        <a:lstStyle/>
        <a:p>
          <a:endParaRPr lang="es-ES"/>
        </a:p>
      </dgm:t>
    </dgm:pt>
    <dgm:pt modelId="{0009AD51-93CF-4790-9216-1B5194AD9E5E}" type="pres">
      <dgm:prSet presAssocID="{451B3907-212B-4743-85BF-44EA0C7AB6B8}" presName="boxAndChildren" presStyleCnt="0"/>
      <dgm:spPr/>
    </dgm:pt>
    <dgm:pt modelId="{53481892-722C-49E6-94B3-DE52F914AB11}" type="pres">
      <dgm:prSet presAssocID="{451B3907-212B-4743-85BF-44EA0C7AB6B8}" presName="parentTextBox" presStyleLbl="node1" presStyleIdx="0" presStyleCnt="2"/>
      <dgm:spPr/>
      <dgm:t>
        <a:bodyPr/>
        <a:lstStyle/>
        <a:p>
          <a:endParaRPr lang="es-ES"/>
        </a:p>
      </dgm:t>
    </dgm:pt>
    <dgm:pt modelId="{18F7A296-6F76-4496-83AB-14ACAE0554E6}" type="pres">
      <dgm:prSet presAssocID="{451B3907-212B-4743-85BF-44EA0C7AB6B8}" presName="entireBox" presStyleLbl="node1" presStyleIdx="0" presStyleCnt="2"/>
      <dgm:spPr/>
      <dgm:t>
        <a:bodyPr/>
        <a:lstStyle/>
        <a:p>
          <a:endParaRPr lang="es-ES"/>
        </a:p>
      </dgm:t>
    </dgm:pt>
    <dgm:pt modelId="{FC78A19E-810B-4682-8DB6-FDE22E977574}" type="pres">
      <dgm:prSet presAssocID="{451B3907-212B-4743-85BF-44EA0C7AB6B8}" presName="descendantBox" presStyleCnt="0"/>
      <dgm:spPr/>
    </dgm:pt>
    <dgm:pt modelId="{3F57AA59-6F35-474C-AE48-324AC485258E}" type="pres">
      <dgm:prSet presAssocID="{516F9DD8-378A-42BC-A7FF-98D91C65474A}" presName="childTextBox" presStyleLbl="fgAccFollowNode1" presStyleIdx="0" presStyleCnt="7">
        <dgm:presLayoutVars>
          <dgm:bulletEnabled val="1"/>
        </dgm:presLayoutVars>
      </dgm:prSet>
      <dgm:spPr/>
      <dgm:t>
        <a:bodyPr/>
        <a:lstStyle/>
        <a:p>
          <a:endParaRPr lang="es-ES"/>
        </a:p>
      </dgm:t>
    </dgm:pt>
    <dgm:pt modelId="{B3E094A0-BBB0-4FB5-A0D5-ECDCF925BFEC}" type="pres">
      <dgm:prSet presAssocID="{4AC23784-CA19-4676-A01D-693FDFDDC2D6}" presName="childTextBox" presStyleLbl="fgAccFollowNode1" presStyleIdx="1" presStyleCnt="7">
        <dgm:presLayoutVars>
          <dgm:bulletEnabled val="1"/>
        </dgm:presLayoutVars>
      </dgm:prSet>
      <dgm:spPr/>
      <dgm:t>
        <a:bodyPr/>
        <a:lstStyle/>
        <a:p>
          <a:endParaRPr lang="es-ES"/>
        </a:p>
      </dgm:t>
    </dgm:pt>
    <dgm:pt modelId="{A06EE734-5E7A-4D36-9462-1ACCAE017AD6}" type="pres">
      <dgm:prSet presAssocID="{F62184F9-61CE-42D8-87D0-A57C5EA14F87}" presName="childTextBox" presStyleLbl="fgAccFollowNode1" presStyleIdx="2" presStyleCnt="7">
        <dgm:presLayoutVars>
          <dgm:bulletEnabled val="1"/>
        </dgm:presLayoutVars>
      </dgm:prSet>
      <dgm:spPr/>
      <dgm:t>
        <a:bodyPr/>
        <a:lstStyle/>
        <a:p>
          <a:endParaRPr lang="es-ES"/>
        </a:p>
      </dgm:t>
    </dgm:pt>
    <dgm:pt modelId="{02F3D5AC-357A-4A74-AEA1-2FDFD8C49913}" type="pres">
      <dgm:prSet presAssocID="{CC412991-E1AF-4DB9-883F-08D059663315}" presName="childTextBox" presStyleLbl="fgAccFollowNode1" presStyleIdx="3" presStyleCnt="7">
        <dgm:presLayoutVars>
          <dgm:bulletEnabled val="1"/>
        </dgm:presLayoutVars>
      </dgm:prSet>
      <dgm:spPr/>
      <dgm:t>
        <a:bodyPr/>
        <a:lstStyle/>
        <a:p>
          <a:endParaRPr lang="es-CR"/>
        </a:p>
      </dgm:t>
    </dgm:pt>
    <dgm:pt modelId="{4F7421E6-D384-4BB4-B46A-483964A849AC}" type="pres">
      <dgm:prSet presAssocID="{08315D15-3DFC-4B41-97EE-E84316C632DB}" presName="childTextBox" presStyleLbl="fgAccFollowNode1" presStyleIdx="4" presStyleCnt="7">
        <dgm:presLayoutVars>
          <dgm:bulletEnabled val="1"/>
        </dgm:presLayoutVars>
      </dgm:prSet>
      <dgm:spPr/>
      <dgm:t>
        <a:bodyPr/>
        <a:lstStyle/>
        <a:p>
          <a:endParaRPr lang="es-CR"/>
        </a:p>
      </dgm:t>
    </dgm:pt>
    <dgm:pt modelId="{A271E0B5-0094-4902-9B52-0122EEE16386}" type="pres">
      <dgm:prSet presAssocID="{69B5B86E-3B2B-40B9-8430-C0BF479B5233}" presName="childTextBox" presStyleLbl="fgAccFollowNode1" presStyleIdx="5" presStyleCnt="7">
        <dgm:presLayoutVars>
          <dgm:bulletEnabled val="1"/>
        </dgm:presLayoutVars>
      </dgm:prSet>
      <dgm:spPr/>
      <dgm:t>
        <a:bodyPr/>
        <a:lstStyle/>
        <a:p>
          <a:endParaRPr lang="es-CR"/>
        </a:p>
      </dgm:t>
    </dgm:pt>
    <dgm:pt modelId="{03D92E83-BFBA-453D-8A87-883EE4444585}" type="pres">
      <dgm:prSet presAssocID="{4A8A0C3D-7D0B-4304-9718-052649BEB3C1}" presName="sp" presStyleCnt="0"/>
      <dgm:spPr/>
    </dgm:pt>
    <dgm:pt modelId="{732B4139-1379-449A-B31A-68C111AD6D5E}" type="pres">
      <dgm:prSet presAssocID="{ACB53DE1-1B03-4E7D-BBBA-598EE85F9C19}" presName="arrowAndChildren" presStyleCnt="0"/>
      <dgm:spPr/>
    </dgm:pt>
    <dgm:pt modelId="{EB03116D-D3C8-482B-A5A3-285D2C0627B2}" type="pres">
      <dgm:prSet presAssocID="{ACB53DE1-1B03-4E7D-BBBA-598EE85F9C19}" presName="parentTextArrow" presStyleLbl="node1" presStyleIdx="0" presStyleCnt="2"/>
      <dgm:spPr/>
      <dgm:t>
        <a:bodyPr/>
        <a:lstStyle/>
        <a:p>
          <a:endParaRPr lang="es-ES"/>
        </a:p>
      </dgm:t>
    </dgm:pt>
    <dgm:pt modelId="{40A0D84A-D858-4FB1-B7E9-7A685853B9C0}" type="pres">
      <dgm:prSet presAssocID="{ACB53DE1-1B03-4E7D-BBBA-598EE85F9C19}" presName="arrow" presStyleLbl="node1" presStyleIdx="1" presStyleCnt="2"/>
      <dgm:spPr/>
      <dgm:t>
        <a:bodyPr/>
        <a:lstStyle/>
        <a:p>
          <a:endParaRPr lang="es-ES"/>
        </a:p>
      </dgm:t>
    </dgm:pt>
    <dgm:pt modelId="{33E813AA-A952-47F6-A4F5-9CF5F9148D17}" type="pres">
      <dgm:prSet presAssocID="{ACB53DE1-1B03-4E7D-BBBA-598EE85F9C19}" presName="descendantArrow" presStyleCnt="0"/>
      <dgm:spPr/>
    </dgm:pt>
    <dgm:pt modelId="{A91A0498-CF83-4A96-BE09-75839ADFAFCD}" type="pres">
      <dgm:prSet presAssocID="{8BAEB86C-CF2A-4E78-85B1-186D6A29CB75}" presName="childTextArrow" presStyleLbl="fgAccFollowNode1" presStyleIdx="6" presStyleCnt="7">
        <dgm:presLayoutVars>
          <dgm:bulletEnabled val="1"/>
        </dgm:presLayoutVars>
      </dgm:prSet>
      <dgm:spPr/>
      <dgm:t>
        <a:bodyPr/>
        <a:lstStyle/>
        <a:p>
          <a:endParaRPr lang="es-ES"/>
        </a:p>
      </dgm:t>
    </dgm:pt>
  </dgm:ptLst>
  <dgm:cxnLst>
    <dgm:cxn modelId="{6CC594F3-571B-43A9-83B8-294F2AEEB844}" srcId="{09267B9A-E211-4CAC-8BFD-BF047121A196}" destId="{ACB53DE1-1B03-4E7D-BBBA-598EE85F9C19}" srcOrd="0" destOrd="0" parTransId="{F47D416F-DB49-4E2C-A1B3-FC29FCC087D5}" sibTransId="{4A8A0C3D-7D0B-4304-9718-052649BEB3C1}"/>
    <dgm:cxn modelId="{1938DC5E-79EC-4188-9449-D46437A9FA56}" srcId="{451B3907-212B-4743-85BF-44EA0C7AB6B8}" destId="{69B5B86E-3B2B-40B9-8430-C0BF479B5233}" srcOrd="5" destOrd="0" parTransId="{8C6ED1E5-1350-4700-BF2F-2A1C4AD5BF01}" sibTransId="{5F3CD029-63FA-46DB-8921-490F79A9F9CB}"/>
    <dgm:cxn modelId="{A4FF9B1C-3FFE-4FE7-B268-C22AFDB7A9E6}" type="presOf" srcId="{69B5B86E-3B2B-40B9-8430-C0BF479B5233}" destId="{A271E0B5-0094-4902-9B52-0122EEE16386}" srcOrd="0" destOrd="0" presId="urn:microsoft.com/office/officeart/2005/8/layout/process4"/>
    <dgm:cxn modelId="{69FE5CD1-5919-4962-A123-C5FCD79D11C2}" type="presOf" srcId="{F62184F9-61CE-42D8-87D0-A57C5EA14F87}" destId="{A06EE734-5E7A-4D36-9462-1ACCAE017AD6}" srcOrd="0" destOrd="0" presId="urn:microsoft.com/office/officeart/2005/8/layout/process4"/>
    <dgm:cxn modelId="{400A22D9-F86F-492F-A95B-95FDAB5C4EC4}" srcId="{451B3907-212B-4743-85BF-44EA0C7AB6B8}" destId="{CC412991-E1AF-4DB9-883F-08D059663315}" srcOrd="3" destOrd="0" parTransId="{B1B6EAF6-3FF2-4688-A061-8DF749E132C3}" sibTransId="{CB06252A-7BF9-486A-BA50-2C64CFCA6284}"/>
    <dgm:cxn modelId="{8D0CA3A3-978F-479D-9311-BA683BDCC977}" type="presOf" srcId="{451B3907-212B-4743-85BF-44EA0C7AB6B8}" destId="{18F7A296-6F76-4496-83AB-14ACAE0554E6}" srcOrd="1" destOrd="0" presId="urn:microsoft.com/office/officeart/2005/8/layout/process4"/>
    <dgm:cxn modelId="{A6FA5A2D-77DC-4B3A-849F-3A1AE0EFEA94}" type="presOf" srcId="{451B3907-212B-4743-85BF-44EA0C7AB6B8}" destId="{53481892-722C-49E6-94B3-DE52F914AB11}" srcOrd="0" destOrd="0" presId="urn:microsoft.com/office/officeart/2005/8/layout/process4"/>
    <dgm:cxn modelId="{ACAF1BE8-9063-4FF6-B0B7-6235FCA81359}" srcId="{451B3907-212B-4743-85BF-44EA0C7AB6B8}" destId="{516F9DD8-378A-42BC-A7FF-98D91C65474A}" srcOrd="0" destOrd="0" parTransId="{88F0D2B0-9956-4981-9066-4716C3B874BE}" sibTransId="{D5CA7B3E-1007-41C5-BD1F-A01A544F90A3}"/>
    <dgm:cxn modelId="{8400BE7D-9319-4FA1-B38F-9FFED260E001}" srcId="{451B3907-212B-4743-85BF-44EA0C7AB6B8}" destId="{4AC23784-CA19-4676-A01D-693FDFDDC2D6}" srcOrd="1" destOrd="0" parTransId="{47246F89-BB01-4B6D-999E-E5123A659E0E}" sibTransId="{F66CDEAF-777A-4BF9-B503-1DF385A8DFED}"/>
    <dgm:cxn modelId="{1A14DAF7-B178-4149-980A-A6990AAF85B0}" srcId="{09267B9A-E211-4CAC-8BFD-BF047121A196}" destId="{451B3907-212B-4743-85BF-44EA0C7AB6B8}" srcOrd="1" destOrd="0" parTransId="{4DA60FB4-EF72-41C7-BEF1-4DB0F950EAD9}" sibTransId="{1B8111EE-0608-4432-9E2A-27D632A0FB0D}"/>
    <dgm:cxn modelId="{D9BC39CA-B130-424E-B5D7-CFCC5E78537D}" type="presOf" srcId="{4AC23784-CA19-4676-A01D-693FDFDDC2D6}" destId="{B3E094A0-BBB0-4FB5-A0D5-ECDCF925BFEC}" srcOrd="0" destOrd="0" presId="urn:microsoft.com/office/officeart/2005/8/layout/process4"/>
    <dgm:cxn modelId="{9FACD072-3CC4-4479-B31F-6B8FC35DEC33}" type="presOf" srcId="{516F9DD8-378A-42BC-A7FF-98D91C65474A}" destId="{3F57AA59-6F35-474C-AE48-324AC485258E}" srcOrd="0" destOrd="0" presId="urn:microsoft.com/office/officeart/2005/8/layout/process4"/>
    <dgm:cxn modelId="{75397380-6307-4443-97E4-936122F8433D}" type="presOf" srcId="{08315D15-3DFC-4B41-97EE-E84316C632DB}" destId="{4F7421E6-D384-4BB4-B46A-483964A849AC}" srcOrd="0" destOrd="0" presId="urn:microsoft.com/office/officeart/2005/8/layout/process4"/>
    <dgm:cxn modelId="{C0DDEE0F-044F-4F75-9E92-C8116433090F}" srcId="{451B3907-212B-4743-85BF-44EA0C7AB6B8}" destId="{F62184F9-61CE-42D8-87D0-A57C5EA14F87}" srcOrd="2" destOrd="0" parTransId="{4BEDED9B-49EB-42EA-B549-8069159A2FC4}" sibTransId="{F5A65EC2-B293-4EF3-ACF9-0B70406EE52D}"/>
    <dgm:cxn modelId="{5CAFB655-323D-420B-BBB9-7686F9984E60}" srcId="{451B3907-212B-4743-85BF-44EA0C7AB6B8}" destId="{08315D15-3DFC-4B41-97EE-E84316C632DB}" srcOrd="4" destOrd="0" parTransId="{30DAFAC5-46C6-492C-847D-9618DD86DF56}" sibTransId="{ABCA5563-454C-4DCF-9387-C718A856F38E}"/>
    <dgm:cxn modelId="{61187786-3BF0-497F-86EC-9BE5FF06E091}" type="presOf" srcId="{CC412991-E1AF-4DB9-883F-08D059663315}" destId="{02F3D5AC-357A-4A74-AEA1-2FDFD8C49913}" srcOrd="0" destOrd="0" presId="urn:microsoft.com/office/officeart/2005/8/layout/process4"/>
    <dgm:cxn modelId="{473D7D15-D136-4495-9DB3-241EB9123B8E}" srcId="{ACB53DE1-1B03-4E7D-BBBA-598EE85F9C19}" destId="{8BAEB86C-CF2A-4E78-85B1-186D6A29CB75}" srcOrd="0" destOrd="0" parTransId="{A6309F36-BC1B-423E-970C-4878EFDB3605}" sibTransId="{EA054824-1574-4AEB-BD71-F843C93D212D}"/>
    <dgm:cxn modelId="{C4B0A106-0D32-4532-839E-50C27E32F2F2}" type="presOf" srcId="{09267B9A-E211-4CAC-8BFD-BF047121A196}" destId="{438D4E76-E904-45AE-B3EA-8C9781B5F535}" srcOrd="0" destOrd="0" presId="urn:microsoft.com/office/officeart/2005/8/layout/process4"/>
    <dgm:cxn modelId="{F3AD4764-7D2C-4371-B10F-A91EBB48F192}" type="presOf" srcId="{ACB53DE1-1B03-4E7D-BBBA-598EE85F9C19}" destId="{40A0D84A-D858-4FB1-B7E9-7A685853B9C0}" srcOrd="1" destOrd="0" presId="urn:microsoft.com/office/officeart/2005/8/layout/process4"/>
    <dgm:cxn modelId="{8C8B9513-AAF2-46BA-9432-D2A059B00188}" type="presOf" srcId="{8BAEB86C-CF2A-4E78-85B1-186D6A29CB75}" destId="{A91A0498-CF83-4A96-BE09-75839ADFAFCD}" srcOrd="0" destOrd="0" presId="urn:microsoft.com/office/officeart/2005/8/layout/process4"/>
    <dgm:cxn modelId="{4A9CD203-FE9B-4507-8482-9208E74804B9}" type="presOf" srcId="{ACB53DE1-1B03-4E7D-BBBA-598EE85F9C19}" destId="{EB03116D-D3C8-482B-A5A3-285D2C0627B2}" srcOrd="0" destOrd="0" presId="urn:microsoft.com/office/officeart/2005/8/layout/process4"/>
    <dgm:cxn modelId="{496B8706-2D7F-4F45-98D7-CCE56277A2C4}" type="presParOf" srcId="{438D4E76-E904-45AE-B3EA-8C9781B5F535}" destId="{0009AD51-93CF-4790-9216-1B5194AD9E5E}" srcOrd="0" destOrd="0" presId="urn:microsoft.com/office/officeart/2005/8/layout/process4"/>
    <dgm:cxn modelId="{27C3DD4D-21A7-41B4-A229-63A75728D66E}" type="presParOf" srcId="{0009AD51-93CF-4790-9216-1B5194AD9E5E}" destId="{53481892-722C-49E6-94B3-DE52F914AB11}" srcOrd="0" destOrd="0" presId="urn:microsoft.com/office/officeart/2005/8/layout/process4"/>
    <dgm:cxn modelId="{ECD667F6-33F3-4F0A-9C8C-B1720D5F483F}" type="presParOf" srcId="{0009AD51-93CF-4790-9216-1B5194AD9E5E}" destId="{18F7A296-6F76-4496-83AB-14ACAE0554E6}" srcOrd="1" destOrd="0" presId="urn:microsoft.com/office/officeart/2005/8/layout/process4"/>
    <dgm:cxn modelId="{730C38F1-F37C-4A00-8403-15497992579E}" type="presParOf" srcId="{0009AD51-93CF-4790-9216-1B5194AD9E5E}" destId="{FC78A19E-810B-4682-8DB6-FDE22E977574}" srcOrd="2" destOrd="0" presId="urn:microsoft.com/office/officeart/2005/8/layout/process4"/>
    <dgm:cxn modelId="{E9EB3C78-5863-494B-A55D-2900729EF7B1}" type="presParOf" srcId="{FC78A19E-810B-4682-8DB6-FDE22E977574}" destId="{3F57AA59-6F35-474C-AE48-324AC485258E}" srcOrd="0" destOrd="0" presId="urn:microsoft.com/office/officeart/2005/8/layout/process4"/>
    <dgm:cxn modelId="{3198BB4D-BDDF-42A5-8E55-64EE45E174B3}" type="presParOf" srcId="{FC78A19E-810B-4682-8DB6-FDE22E977574}" destId="{B3E094A0-BBB0-4FB5-A0D5-ECDCF925BFEC}" srcOrd="1" destOrd="0" presId="urn:microsoft.com/office/officeart/2005/8/layout/process4"/>
    <dgm:cxn modelId="{E08C2F54-12AC-4202-A229-BDC819314F9A}" type="presParOf" srcId="{FC78A19E-810B-4682-8DB6-FDE22E977574}" destId="{A06EE734-5E7A-4D36-9462-1ACCAE017AD6}" srcOrd="2" destOrd="0" presId="urn:microsoft.com/office/officeart/2005/8/layout/process4"/>
    <dgm:cxn modelId="{85B2D69C-36B4-40FB-8717-942913A580A6}" type="presParOf" srcId="{FC78A19E-810B-4682-8DB6-FDE22E977574}" destId="{02F3D5AC-357A-4A74-AEA1-2FDFD8C49913}" srcOrd="3" destOrd="0" presId="urn:microsoft.com/office/officeart/2005/8/layout/process4"/>
    <dgm:cxn modelId="{154EBEA7-1CAE-4E6C-91EA-CAB52498426C}" type="presParOf" srcId="{FC78A19E-810B-4682-8DB6-FDE22E977574}" destId="{4F7421E6-D384-4BB4-B46A-483964A849AC}" srcOrd="4" destOrd="0" presId="urn:microsoft.com/office/officeart/2005/8/layout/process4"/>
    <dgm:cxn modelId="{659359A8-0490-4FA1-B763-C51514C9A56C}" type="presParOf" srcId="{FC78A19E-810B-4682-8DB6-FDE22E977574}" destId="{A271E0B5-0094-4902-9B52-0122EEE16386}" srcOrd="5" destOrd="0" presId="urn:microsoft.com/office/officeart/2005/8/layout/process4"/>
    <dgm:cxn modelId="{9961E1B5-A8A3-4C0B-B06E-C7AF55A27AD7}" type="presParOf" srcId="{438D4E76-E904-45AE-B3EA-8C9781B5F535}" destId="{03D92E83-BFBA-453D-8A87-883EE4444585}" srcOrd="1" destOrd="0" presId="urn:microsoft.com/office/officeart/2005/8/layout/process4"/>
    <dgm:cxn modelId="{58D78B3E-02BD-4329-8F07-DBDB154DF87A}" type="presParOf" srcId="{438D4E76-E904-45AE-B3EA-8C9781B5F535}" destId="{732B4139-1379-449A-B31A-68C111AD6D5E}" srcOrd="2" destOrd="0" presId="urn:microsoft.com/office/officeart/2005/8/layout/process4"/>
    <dgm:cxn modelId="{EE00C997-4BED-4D2B-A88B-00916E7416BD}" type="presParOf" srcId="{732B4139-1379-449A-B31A-68C111AD6D5E}" destId="{EB03116D-D3C8-482B-A5A3-285D2C0627B2}" srcOrd="0" destOrd="0" presId="urn:microsoft.com/office/officeart/2005/8/layout/process4"/>
    <dgm:cxn modelId="{D651FF30-4C14-4344-8117-E47D2BC74525}" type="presParOf" srcId="{732B4139-1379-449A-B31A-68C111AD6D5E}" destId="{40A0D84A-D858-4FB1-B7E9-7A685853B9C0}" srcOrd="1" destOrd="0" presId="urn:microsoft.com/office/officeart/2005/8/layout/process4"/>
    <dgm:cxn modelId="{5729986E-0059-4CCF-96C4-E12C5EAA7705}" type="presParOf" srcId="{732B4139-1379-449A-B31A-68C111AD6D5E}" destId="{33E813AA-A952-47F6-A4F5-9CF5F9148D17}" srcOrd="2" destOrd="0" presId="urn:microsoft.com/office/officeart/2005/8/layout/process4"/>
    <dgm:cxn modelId="{81BBC710-0AE3-4EFC-BAAB-DA2C4B9167BE}" type="presParOf" srcId="{33E813AA-A952-47F6-A4F5-9CF5F9148D17}" destId="{A91A0498-CF83-4A96-BE09-75839ADFAFC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AB517A-9915-4FEC-AA43-2241F3B71E0A}" type="doc">
      <dgm:prSet loTypeId="urn:microsoft.com/office/officeart/2005/8/layout/bProcess3" loCatId="process" qsTypeId="urn:microsoft.com/office/officeart/2005/8/quickstyle/simple5" qsCatId="simple" csTypeId="urn:microsoft.com/office/officeart/2005/8/colors/colorful1#5" csCatId="colorful" phldr="1"/>
      <dgm:spPr/>
      <dgm:t>
        <a:bodyPr/>
        <a:lstStyle/>
        <a:p>
          <a:endParaRPr lang="es-ES"/>
        </a:p>
      </dgm:t>
    </dgm:pt>
    <dgm:pt modelId="{FB32EFA6-BCF3-4443-9F95-B93879CB2F54}">
      <dgm:prSet phldrT="[Texto]"/>
      <dgm:spPr/>
      <dgm:t>
        <a:bodyPr/>
        <a:lstStyle/>
        <a:p>
          <a:r>
            <a:rPr lang="es-ES" b="1" dirty="0" smtClean="0">
              <a:solidFill>
                <a:schemeClr val="tx1"/>
              </a:solidFill>
            </a:rPr>
            <a:t>Vehículos</a:t>
          </a:r>
          <a:endParaRPr lang="es-ES" b="1" dirty="0">
            <a:solidFill>
              <a:schemeClr val="tx1"/>
            </a:solidFill>
          </a:endParaRPr>
        </a:p>
      </dgm:t>
    </dgm:pt>
    <dgm:pt modelId="{E635BC69-A161-4D11-BAEB-0401851895BA}" type="parTrans" cxnId="{6EAAF66D-49A1-4F4B-8AF6-39BE9ED21366}">
      <dgm:prSet/>
      <dgm:spPr/>
      <dgm:t>
        <a:bodyPr/>
        <a:lstStyle/>
        <a:p>
          <a:endParaRPr lang="es-ES" b="1">
            <a:solidFill>
              <a:schemeClr val="tx1"/>
            </a:solidFill>
          </a:endParaRPr>
        </a:p>
      </dgm:t>
    </dgm:pt>
    <dgm:pt modelId="{2D7F410C-4157-405F-B4C6-30615530B3C0}" type="sibTrans" cxnId="{6EAAF66D-49A1-4F4B-8AF6-39BE9ED21366}">
      <dgm:prSet/>
      <dgm:spPr/>
      <dgm:t>
        <a:bodyPr/>
        <a:lstStyle/>
        <a:p>
          <a:endParaRPr lang="es-ES" b="1">
            <a:solidFill>
              <a:schemeClr val="tx1"/>
            </a:solidFill>
          </a:endParaRPr>
        </a:p>
      </dgm:t>
    </dgm:pt>
    <dgm:pt modelId="{8DF5B75F-9C91-4511-82B1-DB434E3680B9}">
      <dgm:prSet phldrT="[Texto]"/>
      <dgm:spPr/>
      <dgm:t>
        <a:bodyPr/>
        <a:lstStyle/>
        <a:p>
          <a:r>
            <a:rPr lang="es-ES" b="1" dirty="0" smtClean="0">
              <a:solidFill>
                <a:schemeClr val="tx1"/>
              </a:solidFill>
            </a:rPr>
            <a:t>Materiales de Construcción</a:t>
          </a:r>
          <a:endParaRPr lang="es-ES" b="1" dirty="0">
            <a:solidFill>
              <a:schemeClr val="tx1"/>
            </a:solidFill>
          </a:endParaRPr>
        </a:p>
      </dgm:t>
    </dgm:pt>
    <dgm:pt modelId="{3129C052-A2EC-4BAA-9339-6C810B6D6E46}" type="parTrans" cxnId="{77688C28-3A88-40B9-8479-B4D5DABBDBAF}">
      <dgm:prSet/>
      <dgm:spPr/>
      <dgm:t>
        <a:bodyPr/>
        <a:lstStyle/>
        <a:p>
          <a:endParaRPr lang="es-ES" b="1">
            <a:solidFill>
              <a:schemeClr val="tx1"/>
            </a:solidFill>
          </a:endParaRPr>
        </a:p>
      </dgm:t>
    </dgm:pt>
    <dgm:pt modelId="{BEF7F2B0-BE7A-4361-ACF4-98A68946AA19}" type="sibTrans" cxnId="{77688C28-3A88-40B9-8479-B4D5DABBDBAF}">
      <dgm:prSet/>
      <dgm:spPr/>
      <dgm:t>
        <a:bodyPr/>
        <a:lstStyle/>
        <a:p>
          <a:endParaRPr lang="es-ES" b="1">
            <a:solidFill>
              <a:schemeClr val="tx1"/>
            </a:solidFill>
          </a:endParaRPr>
        </a:p>
      </dgm:t>
    </dgm:pt>
    <dgm:pt modelId="{D6664868-E84D-48F9-A8AD-BA70BCAB9885}">
      <dgm:prSet phldrT="[Texto]"/>
      <dgm:spPr/>
      <dgm:t>
        <a:bodyPr/>
        <a:lstStyle/>
        <a:p>
          <a:r>
            <a:rPr lang="es-ES" b="1" dirty="0" smtClean="0">
              <a:solidFill>
                <a:schemeClr val="tx1"/>
              </a:solidFill>
            </a:rPr>
            <a:t>Materiales de Limpieza</a:t>
          </a:r>
          <a:endParaRPr lang="es-ES" b="1" dirty="0">
            <a:solidFill>
              <a:schemeClr val="tx1"/>
            </a:solidFill>
          </a:endParaRPr>
        </a:p>
      </dgm:t>
    </dgm:pt>
    <dgm:pt modelId="{E5FB4C79-2CE1-4223-AD93-C6F2BA051F33}" type="parTrans" cxnId="{D3C6624C-46F8-446D-B104-F4BA55184A13}">
      <dgm:prSet/>
      <dgm:spPr/>
      <dgm:t>
        <a:bodyPr/>
        <a:lstStyle/>
        <a:p>
          <a:endParaRPr lang="es-ES" b="1">
            <a:solidFill>
              <a:schemeClr val="tx1"/>
            </a:solidFill>
          </a:endParaRPr>
        </a:p>
      </dgm:t>
    </dgm:pt>
    <dgm:pt modelId="{FAD9E133-53B3-49B2-AC59-09C4874847D6}" type="sibTrans" cxnId="{D3C6624C-46F8-446D-B104-F4BA55184A13}">
      <dgm:prSet/>
      <dgm:spPr/>
      <dgm:t>
        <a:bodyPr/>
        <a:lstStyle/>
        <a:p>
          <a:endParaRPr lang="es-ES" b="1">
            <a:solidFill>
              <a:schemeClr val="tx1"/>
            </a:solidFill>
          </a:endParaRPr>
        </a:p>
      </dgm:t>
    </dgm:pt>
    <dgm:pt modelId="{C09E698C-4100-42EE-9AB8-4B69FD0E9935}">
      <dgm:prSet/>
      <dgm:spPr/>
      <dgm:t>
        <a:bodyPr/>
        <a:lstStyle/>
        <a:p>
          <a:r>
            <a:rPr lang="es-ES" b="1" dirty="0" smtClean="0">
              <a:solidFill>
                <a:schemeClr val="tx1"/>
              </a:solidFill>
            </a:rPr>
            <a:t>Servicios de Catering Services</a:t>
          </a:r>
          <a:endParaRPr lang="es-ES" b="1" dirty="0">
            <a:solidFill>
              <a:schemeClr val="tx1"/>
            </a:solidFill>
          </a:endParaRPr>
        </a:p>
      </dgm:t>
    </dgm:pt>
    <dgm:pt modelId="{A32C091F-2E78-4C47-AD75-8EF0FC30EDD9}" type="parTrans" cxnId="{0DFA9226-E4B9-4AD2-8B95-7A17B473D621}">
      <dgm:prSet/>
      <dgm:spPr/>
      <dgm:t>
        <a:bodyPr/>
        <a:lstStyle/>
        <a:p>
          <a:endParaRPr lang="es-ES" b="1">
            <a:solidFill>
              <a:schemeClr val="tx1"/>
            </a:solidFill>
          </a:endParaRPr>
        </a:p>
      </dgm:t>
    </dgm:pt>
    <dgm:pt modelId="{6462A402-5D92-42EB-BF86-98D2F4A2990B}" type="sibTrans" cxnId="{0DFA9226-E4B9-4AD2-8B95-7A17B473D621}">
      <dgm:prSet/>
      <dgm:spPr/>
      <dgm:t>
        <a:bodyPr/>
        <a:lstStyle/>
        <a:p>
          <a:endParaRPr lang="es-ES" b="1">
            <a:solidFill>
              <a:schemeClr val="tx1"/>
            </a:solidFill>
          </a:endParaRPr>
        </a:p>
      </dgm:t>
    </dgm:pt>
    <dgm:pt modelId="{38DD66B1-BE4B-40EE-A776-2C6AE3EEA8F2}">
      <dgm:prSet/>
      <dgm:spPr/>
      <dgm:t>
        <a:bodyPr/>
        <a:lstStyle/>
        <a:p>
          <a:r>
            <a:rPr lang="es-ES" b="1" dirty="0" smtClean="0">
              <a:solidFill>
                <a:schemeClr val="tx1"/>
              </a:solidFill>
            </a:rPr>
            <a:t>Vehículos Policiales</a:t>
          </a:r>
          <a:endParaRPr lang="es-ES" b="1" dirty="0">
            <a:solidFill>
              <a:schemeClr val="tx1"/>
            </a:solidFill>
          </a:endParaRPr>
        </a:p>
      </dgm:t>
    </dgm:pt>
    <dgm:pt modelId="{FE560589-9131-45F6-844D-C3C1F0BD4F11}" type="parTrans" cxnId="{5F638E28-55C8-44D5-9281-39DCDE1A6312}">
      <dgm:prSet/>
      <dgm:spPr/>
      <dgm:t>
        <a:bodyPr/>
        <a:lstStyle/>
        <a:p>
          <a:endParaRPr lang="es-ES" b="1">
            <a:solidFill>
              <a:schemeClr val="tx1"/>
            </a:solidFill>
          </a:endParaRPr>
        </a:p>
      </dgm:t>
    </dgm:pt>
    <dgm:pt modelId="{70C1A9A9-9514-4725-A66D-04DBBE179049}" type="sibTrans" cxnId="{5F638E28-55C8-44D5-9281-39DCDE1A6312}">
      <dgm:prSet/>
      <dgm:spPr/>
      <dgm:t>
        <a:bodyPr/>
        <a:lstStyle/>
        <a:p>
          <a:endParaRPr lang="es-ES" b="1">
            <a:solidFill>
              <a:schemeClr val="tx1"/>
            </a:solidFill>
          </a:endParaRPr>
        </a:p>
      </dgm:t>
    </dgm:pt>
    <dgm:pt modelId="{39835167-B624-4F7D-83D4-FB45959B1D65}">
      <dgm:prSet/>
      <dgm:spPr/>
      <dgm:t>
        <a:bodyPr/>
        <a:lstStyle/>
        <a:p>
          <a:r>
            <a:rPr lang="es-ES" b="1" dirty="0" smtClean="0">
              <a:solidFill>
                <a:schemeClr val="tx1"/>
              </a:solidFill>
            </a:rPr>
            <a:t>Alquiler y compra de Equipo de cómputo</a:t>
          </a:r>
          <a:endParaRPr lang="es-ES" b="1" dirty="0">
            <a:solidFill>
              <a:schemeClr val="tx1"/>
            </a:solidFill>
          </a:endParaRPr>
        </a:p>
      </dgm:t>
    </dgm:pt>
    <dgm:pt modelId="{C3DDBB6F-848A-4D31-A353-D45DACA770D5}" type="parTrans" cxnId="{511F09D3-0E89-4BFD-B2DE-5EB6FCC18BB3}">
      <dgm:prSet/>
      <dgm:spPr/>
      <dgm:t>
        <a:bodyPr/>
        <a:lstStyle/>
        <a:p>
          <a:endParaRPr lang="es-CR"/>
        </a:p>
      </dgm:t>
    </dgm:pt>
    <dgm:pt modelId="{C75592CD-C2CA-4F9A-9AAB-761DBEBA4F57}" type="sibTrans" cxnId="{511F09D3-0E89-4BFD-B2DE-5EB6FCC18BB3}">
      <dgm:prSet/>
      <dgm:spPr/>
      <dgm:t>
        <a:bodyPr/>
        <a:lstStyle/>
        <a:p>
          <a:endParaRPr lang="es-CR"/>
        </a:p>
      </dgm:t>
    </dgm:pt>
    <dgm:pt modelId="{AE8C2E0F-64D9-428E-91AA-B38F416E0331}">
      <dgm:prSet/>
      <dgm:spPr/>
      <dgm:t>
        <a:bodyPr/>
        <a:lstStyle/>
        <a:p>
          <a:r>
            <a:rPr lang="es-ES" b="1" dirty="0" smtClean="0">
              <a:solidFill>
                <a:schemeClr val="tx1"/>
              </a:solidFill>
            </a:rPr>
            <a:t>Contratación de Talleres para Mantenimiento de Vehículos</a:t>
          </a:r>
          <a:endParaRPr lang="es-ES" b="1" dirty="0">
            <a:solidFill>
              <a:schemeClr val="tx1"/>
            </a:solidFill>
          </a:endParaRPr>
        </a:p>
      </dgm:t>
    </dgm:pt>
    <dgm:pt modelId="{C86AE035-5B38-4117-9367-991A968061AB}" type="parTrans" cxnId="{FF2415B3-9CC1-49B5-A6BA-721333C9D77F}">
      <dgm:prSet/>
      <dgm:spPr/>
      <dgm:t>
        <a:bodyPr/>
        <a:lstStyle/>
        <a:p>
          <a:endParaRPr lang="es-CR"/>
        </a:p>
      </dgm:t>
    </dgm:pt>
    <dgm:pt modelId="{F31778C9-31D4-475C-B934-FB5D551E99C6}" type="sibTrans" cxnId="{FF2415B3-9CC1-49B5-A6BA-721333C9D77F}">
      <dgm:prSet/>
      <dgm:spPr/>
      <dgm:t>
        <a:bodyPr/>
        <a:lstStyle/>
        <a:p>
          <a:endParaRPr lang="es-CR"/>
        </a:p>
      </dgm:t>
    </dgm:pt>
    <dgm:pt modelId="{E56F322E-1BC6-4188-B2FE-0E8454348A81}">
      <dgm:prSet/>
      <dgm:spPr/>
      <dgm:t>
        <a:bodyPr/>
        <a:lstStyle/>
        <a:p>
          <a:r>
            <a:rPr lang="es-CR" dirty="0" smtClean="0">
              <a:solidFill>
                <a:schemeClr val="tx1"/>
              </a:solidFill>
            </a:rPr>
            <a:t>Adquisición de Guantes de no látex para la CCSS</a:t>
          </a:r>
          <a:endParaRPr lang="es-CR" dirty="0">
            <a:solidFill>
              <a:schemeClr val="tx1"/>
            </a:solidFill>
          </a:endParaRPr>
        </a:p>
      </dgm:t>
    </dgm:pt>
    <dgm:pt modelId="{44574F68-34D8-4315-9380-1A646C7B3EDA}" type="parTrans" cxnId="{B747A1A6-61DF-42DE-9232-141ACA50D5ED}">
      <dgm:prSet/>
      <dgm:spPr/>
      <dgm:t>
        <a:bodyPr/>
        <a:lstStyle/>
        <a:p>
          <a:endParaRPr lang="es-CR"/>
        </a:p>
      </dgm:t>
    </dgm:pt>
    <dgm:pt modelId="{6D849761-3F49-4755-B254-CB369FE41FC6}" type="sibTrans" cxnId="{B747A1A6-61DF-42DE-9232-141ACA50D5ED}">
      <dgm:prSet/>
      <dgm:spPr/>
      <dgm:t>
        <a:bodyPr/>
        <a:lstStyle/>
        <a:p>
          <a:endParaRPr lang="es-CR"/>
        </a:p>
      </dgm:t>
    </dgm:pt>
    <dgm:pt modelId="{FF8C1763-54D7-474E-9705-68314CA7560E}">
      <dgm:prSet/>
      <dgm:spPr/>
      <dgm:t>
        <a:bodyPr/>
        <a:lstStyle/>
        <a:p>
          <a:r>
            <a:rPr lang="es-CR" dirty="0" smtClean="0">
              <a:solidFill>
                <a:schemeClr val="tx1"/>
              </a:solidFill>
            </a:rPr>
            <a:t>Adquisición de Medicamentos para la CCSS</a:t>
          </a:r>
          <a:endParaRPr lang="es-CR" dirty="0">
            <a:solidFill>
              <a:schemeClr val="tx1"/>
            </a:solidFill>
          </a:endParaRPr>
        </a:p>
      </dgm:t>
    </dgm:pt>
    <dgm:pt modelId="{D4D283E0-628B-4073-84BF-01EAD540D7DD}" type="parTrans" cxnId="{E770E298-B170-44B0-93DD-7DF86E3935DA}">
      <dgm:prSet/>
      <dgm:spPr/>
      <dgm:t>
        <a:bodyPr/>
        <a:lstStyle/>
        <a:p>
          <a:endParaRPr lang="es-CR"/>
        </a:p>
      </dgm:t>
    </dgm:pt>
    <dgm:pt modelId="{C665F932-D5DE-4C1C-9D5E-EAC0A2C57C67}" type="sibTrans" cxnId="{E770E298-B170-44B0-93DD-7DF86E3935DA}">
      <dgm:prSet/>
      <dgm:spPr/>
      <dgm:t>
        <a:bodyPr/>
        <a:lstStyle/>
        <a:p>
          <a:endParaRPr lang="es-CR"/>
        </a:p>
      </dgm:t>
    </dgm:pt>
    <dgm:pt modelId="{7C049836-DB8D-4933-BD93-2A0D98356767}">
      <dgm:prSet/>
      <dgm:spPr/>
      <dgm:t>
        <a:bodyPr/>
        <a:lstStyle/>
        <a:p>
          <a:r>
            <a:rPr lang="es-CR" dirty="0" smtClean="0">
              <a:solidFill>
                <a:schemeClr val="tx1"/>
              </a:solidFill>
            </a:rPr>
            <a:t>Servicios en Construcción y Construcción</a:t>
          </a:r>
          <a:endParaRPr lang="es-CR" dirty="0">
            <a:solidFill>
              <a:schemeClr val="tx1"/>
            </a:solidFill>
          </a:endParaRPr>
        </a:p>
      </dgm:t>
    </dgm:pt>
    <dgm:pt modelId="{C2B018A5-8D28-4F98-A0D7-409D214CEDC2}" type="parTrans" cxnId="{57A60C46-FB21-466F-826B-E7DB9926F432}">
      <dgm:prSet/>
      <dgm:spPr/>
      <dgm:t>
        <a:bodyPr/>
        <a:lstStyle/>
        <a:p>
          <a:endParaRPr lang="es-CR"/>
        </a:p>
      </dgm:t>
    </dgm:pt>
    <dgm:pt modelId="{1C7DCAA6-752B-40CB-BAA5-4076FD40FDD1}" type="sibTrans" cxnId="{57A60C46-FB21-466F-826B-E7DB9926F432}">
      <dgm:prSet/>
      <dgm:spPr/>
      <dgm:t>
        <a:bodyPr/>
        <a:lstStyle/>
        <a:p>
          <a:endParaRPr lang="es-CR"/>
        </a:p>
      </dgm:t>
    </dgm:pt>
    <dgm:pt modelId="{E4E97BB6-24C3-448E-AD9E-284DA38A2AED}" type="pres">
      <dgm:prSet presAssocID="{DAAB517A-9915-4FEC-AA43-2241F3B71E0A}" presName="Name0" presStyleCnt="0">
        <dgm:presLayoutVars>
          <dgm:dir/>
          <dgm:resizeHandles val="exact"/>
        </dgm:presLayoutVars>
      </dgm:prSet>
      <dgm:spPr/>
      <dgm:t>
        <a:bodyPr/>
        <a:lstStyle/>
        <a:p>
          <a:endParaRPr lang="es-ES"/>
        </a:p>
      </dgm:t>
    </dgm:pt>
    <dgm:pt modelId="{D4FFB5F8-93C2-4076-B43C-D78ABD2FD464}" type="pres">
      <dgm:prSet presAssocID="{FB32EFA6-BCF3-4443-9F95-B93879CB2F54}" presName="node" presStyleLbl="node1" presStyleIdx="0" presStyleCnt="10">
        <dgm:presLayoutVars>
          <dgm:bulletEnabled val="1"/>
        </dgm:presLayoutVars>
      </dgm:prSet>
      <dgm:spPr/>
      <dgm:t>
        <a:bodyPr/>
        <a:lstStyle/>
        <a:p>
          <a:endParaRPr lang="es-ES"/>
        </a:p>
      </dgm:t>
    </dgm:pt>
    <dgm:pt modelId="{F53AACDF-5079-4296-A147-18E3D58BB4E8}" type="pres">
      <dgm:prSet presAssocID="{2D7F410C-4157-405F-B4C6-30615530B3C0}" presName="sibTrans" presStyleLbl="sibTrans1D1" presStyleIdx="0" presStyleCnt="9"/>
      <dgm:spPr/>
      <dgm:t>
        <a:bodyPr/>
        <a:lstStyle/>
        <a:p>
          <a:endParaRPr lang="es-ES"/>
        </a:p>
      </dgm:t>
    </dgm:pt>
    <dgm:pt modelId="{707BA691-39FD-4CE6-BBC1-E67884248AF7}" type="pres">
      <dgm:prSet presAssocID="{2D7F410C-4157-405F-B4C6-30615530B3C0}" presName="connectorText" presStyleLbl="sibTrans1D1" presStyleIdx="0" presStyleCnt="9"/>
      <dgm:spPr/>
      <dgm:t>
        <a:bodyPr/>
        <a:lstStyle/>
        <a:p>
          <a:endParaRPr lang="es-ES"/>
        </a:p>
      </dgm:t>
    </dgm:pt>
    <dgm:pt modelId="{CBC9DB60-BA85-4746-B187-4AD1A2EC42A4}" type="pres">
      <dgm:prSet presAssocID="{8DF5B75F-9C91-4511-82B1-DB434E3680B9}" presName="node" presStyleLbl="node1" presStyleIdx="1" presStyleCnt="10">
        <dgm:presLayoutVars>
          <dgm:bulletEnabled val="1"/>
        </dgm:presLayoutVars>
      </dgm:prSet>
      <dgm:spPr/>
      <dgm:t>
        <a:bodyPr/>
        <a:lstStyle/>
        <a:p>
          <a:endParaRPr lang="es-ES"/>
        </a:p>
      </dgm:t>
    </dgm:pt>
    <dgm:pt modelId="{91A686B6-EEA1-4D8C-B9A7-EA703434535E}" type="pres">
      <dgm:prSet presAssocID="{BEF7F2B0-BE7A-4361-ACF4-98A68946AA19}" presName="sibTrans" presStyleLbl="sibTrans1D1" presStyleIdx="1" presStyleCnt="9"/>
      <dgm:spPr/>
      <dgm:t>
        <a:bodyPr/>
        <a:lstStyle/>
        <a:p>
          <a:endParaRPr lang="es-ES"/>
        </a:p>
      </dgm:t>
    </dgm:pt>
    <dgm:pt modelId="{BAE211D9-46FE-4E45-B0FA-2C7E86C81157}" type="pres">
      <dgm:prSet presAssocID="{BEF7F2B0-BE7A-4361-ACF4-98A68946AA19}" presName="connectorText" presStyleLbl="sibTrans1D1" presStyleIdx="1" presStyleCnt="9"/>
      <dgm:spPr/>
      <dgm:t>
        <a:bodyPr/>
        <a:lstStyle/>
        <a:p>
          <a:endParaRPr lang="es-ES"/>
        </a:p>
      </dgm:t>
    </dgm:pt>
    <dgm:pt modelId="{E4581F64-91D0-4800-A1D6-A97831559A11}" type="pres">
      <dgm:prSet presAssocID="{D6664868-E84D-48F9-A8AD-BA70BCAB9885}" presName="node" presStyleLbl="node1" presStyleIdx="2" presStyleCnt="10">
        <dgm:presLayoutVars>
          <dgm:bulletEnabled val="1"/>
        </dgm:presLayoutVars>
      </dgm:prSet>
      <dgm:spPr/>
      <dgm:t>
        <a:bodyPr/>
        <a:lstStyle/>
        <a:p>
          <a:endParaRPr lang="es-ES"/>
        </a:p>
      </dgm:t>
    </dgm:pt>
    <dgm:pt modelId="{4D16FFD8-49AF-49EF-B2AC-2F0820B128CA}" type="pres">
      <dgm:prSet presAssocID="{FAD9E133-53B3-49B2-AC59-09C4874847D6}" presName="sibTrans" presStyleLbl="sibTrans1D1" presStyleIdx="2" presStyleCnt="9"/>
      <dgm:spPr/>
      <dgm:t>
        <a:bodyPr/>
        <a:lstStyle/>
        <a:p>
          <a:endParaRPr lang="es-ES"/>
        </a:p>
      </dgm:t>
    </dgm:pt>
    <dgm:pt modelId="{3B2F82CF-060E-4FA2-948C-80433220E3B6}" type="pres">
      <dgm:prSet presAssocID="{FAD9E133-53B3-49B2-AC59-09C4874847D6}" presName="connectorText" presStyleLbl="sibTrans1D1" presStyleIdx="2" presStyleCnt="9"/>
      <dgm:spPr/>
      <dgm:t>
        <a:bodyPr/>
        <a:lstStyle/>
        <a:p>
          <a:endParaRPr lang="es-ES"/>
        </a:p>
      </dgm:t>
    </dgm:pt>
    <dgm:pt modelId="{E28A4032-8752-40A3-AC0C-3063F70138A0}" type="pres">
      <dgm:prSet presAssocID="{C09E698C-4100-42EE-9AB8-4B69FD0E9935}" presName="node" presStyleLbl="node1" presStyleIdx="3" presStyleCnt="10">
        <dgm:presLayoutVars>
          <dgm:bulletEnabled val="1"/>
        </dgm:presLayoutVars>
      </dgm:prSet>
      <dgm:spPr/>
      <dgm:t>
        <a:bodyPr/>
        <a:lstStyle/>
        <a:p>
          <a:endParaRPr lang="es-ES"/>
        </a:p>
      </dgm:t>
    </dgm:pt>
    <dgm:pt modelId="{EDB3FCF0-ECF2-4DC8-8EB3-5805F535F8A7}" type="pres">
      <dgm:prSet presAssocID="{6462A402-5D92-42EB-BF86-98D2F4A2990B}" presName="sibTrans" presStyleLbl="sibTrans1D1" presStyleIdx="3" presStyleCnt="9"/>
      <dgm:spPr/>
      <dgm:t>
        <a:bodyPr/>
        <a:lstStyle/>
        <a:p>
          <a:endParaRPr lang="es-ES"/>
        </a:p>
      </dgm:t>
    </dgm:pt>
    <dgm:pt modelId="{5BB14621-0DD5-4DC1-93BB-D7E1ECDD8B17}" type="pres">
      <dgm:prSet presAssocID="{6462A402-5D92-42EB-BF86-98D2F4A2990B}" presName="connectorText" presStyleLbl="sibTrans1D1" presStyleIdx="3" presStyleCnt="9"/>
      <dgm:spPr/>
      <dgm:t>
        <a:bodyPr/>
        <a:lstStyle/>
        <a:p>
          <a:endParaRPr lang="es-ES"/>
        </a:p>
      </dgm:t>
    </dgm:pt>
    <dgm:pt modelId="{D040745E-B345-4370-B760-EB7473A069E6}" type="pres">
      <dgm:prSet presAssocID="{38DD66B1-BE4B-40EE-A776-2C6AE3EEA8F2}" presName="node" presStyleLbl="node1" presStyleIdx="4" presStyleCnt="10">
        <dgm:presLayoutVars>
          <dgm:bulletEnabled val="1"/>
        </dgm:presLayoutVars>
      </dgm:prSet>
      <dgm:spPr/>
      <dgm:t>
        <a:bodyPr/>
        <a:lstStyle/>
        <a:p>
          <a:endParaRPr lang="es-ES"/>
        </a:p>
      </dgm:t>
    </dgm:pt>
    <dgm:pt modelId="{0201036D-2CF7-4312-81D3-3A35DF6E56CF}" type="pres">
      <dgm:prSet presAssocID="{70C1A9A9-9514-4725-A66D-04DBBE179049}" presName="sibTrans" presStyleLbl="sibTrans1D1" presStyleIdx="4" presStyleCnt="9"/>
      <dgm:spPr/>
      <dgm:t>
        <a:bodyPr/>
        <a:lstStyle/>
        <a:p>
          <a:endParaRPr lang="es-CR"/>
        </a:p>
      </dgm:t>
    </dgm:pt>
    <dgm:pt modelId="{D5354F18-019D-4047-8C5A-E1C4ACBB54D7}" type="pres">
      <dgm:prSet presAssocID="{70C1A9A9-9514-4725-A66D-04DBBE179049}" presName="connectorText" presStyleLbl="sibTrans1D1" presStyleIdx="4" presStyleCnt="9"/>
      <dgm:spPr/>
      <dgm:t>
        <a:bodyPr/>
        <a:lstStyle/>
        <a:p>
          <a:endParaRPr lang="es-CR"/>
        </a:p>
      </dgm:t>
    </dgm:pt>
    <dgm:pt modelId="{EFA5C574-FB63-433E-8267-800EDAF049BE}" type="pres">
      <dgm:prSet presAssocID="{39835167-B624-4F7D-83D4-FB45959B1D65}" presName="node" presStyleLbl="node1" presStyleIdx="5" presStyleCnt="10">
        <dgm:presLayoutVars>
          <dgm:bulletEnabled val="1"/>
        </dgm:presLayoutVars>
      </dgm:prSet>
      <dgm:spPr/>
      <dgm:t>
        <a:bodyPr/>
        <a:lstStyle/>
        <a:p>
          <a:endParaRPr lang="es-CR"/>
        </a:p>
      </dgm:t>
    </dgm:pt>
    <dgm:pt modelId="{A3A21D6A-3265-48FD-9B0D-B582417B060B}" type="pres">
      <dgm:prSet presAssocID="{C75592CD-C2CA-4F9A-9AAB-761DBEBA4F57}" presName="sibTrans" presStyleLbl="sibTrans1D1" presStyleIdx="5" presStyleCnt="9"/>
      <dgm:spPr/>
      <dgm:t>
        <a:bodyPr/>
        <a:lstStyle/>
        <a:p>
          <a:endParaRPr lang="es-CR"/>
        </a:p>
      </dgm:t>
    </dgm:pt>
    <dgm:pt modelId="{159DE1C6-2073-4791-93BA-A5BB4B1107C3}" type="pres">
      <dgm:prSet presAssocID="{C75592CD-C2CA-4F9A-9AAB-761DBEBA4F57}" presName="connectorText" presStyleLbl="sibTrans1D1" presStyleIdx="5" presStyleCnt="9"/>
      <dgm:spPr/>
      <dgm:t>
        <a:bodyPr/>
        <a:lstStyle/>
        <a:p>
          <a:endParaRPr lang="es-CR"/>
        </a:p>
      </dgm:t>
    </dgm:pt>
    <dgm:pt modelId="{0EE51CF0-8781-42BA-929D-47FD819EBC63}" type="pres">
      <dgm:prSet presAssocID="{E56F322E-1BC6-4188-B2FE-0E8454348A81}" presName="node" presStyleLbl="node1" presStyleIdx="6" presStyleCnt="10">
        <dgm:presLayoutVars>
          <dgm:bulletEnabled val="1"/>
        </dgm:presLayoutVars>
      </dgm:prSet>
      <dgm:spPr/>
      <dgm:t>
        <a:bodyPr/>
        <a:lstStyle/>
        <a:p>
          <a:endParaRPr lang="es-CR"/>
        </a:p>
      </dgm:t>
    </dgm:pt>
    <dgm:pt modelId="{1864BF74-6636-4F65-9330-CF44A9808A29}" type="pres">
      <dgm:prSet presAssocID="{6D849761-3F49-4755-B254-CB369FE41FC6}" presName="sibTrans" presStyleLbl="sibTrans1D1" presStyleIdx="6" presStyleCnt="9"/>
      <dgm:spPr/>
      <dgm:t>
        <a:bodyPr/>
        <a:lstStyle/>
        <a:p>
          <a:endParaRPr lang="es-CR"/>
        </a:p>
      </dgm:t>
    </dgm:pt>
    <dgm:pt modelId="{5AE66681-4532-48A6-A74F-DD9B34DA2FC8}" type="pres">
      <dgm:prSet presAssocID="{6D849761-3F49-4755-B254-CB369FE41FC6}" presName="connectorText" presStyleLbl="sibTrans1D1" presStyleIdx="6" presStyleCnt="9"/>
      <dgm:spPr/>
      <dgm:t>
        <a:bodyPr/>
        <a:lstStyle/>
        <a:p>
          <a:endParaRPr lang="es-CR"/>
        </a:p>
      </dgm:t>
    </dgm:pt>
    <dgm:pt modelId="{B6306113-6854-4967-911B-3CC101F48AD1}" type="pres">
      <dgm:prSet presAssocID="{FF8C1763-54D7-474E-9705-68314CA7560E}" presName="node" presStyleLbl="node1" presStyleIdx="7" presStyleCnt="10">
        <dgm:presLayoutVars>
          <dgm:bulletEnabled val="1"/>
        </dgm:presLayoutVars>
      </dgm:prSet>
      <dgm:spPr/>
      <dgm:t>
        <a:bodyPr/>
        <a:lstStyle/>
        <a:p>
          <a:endParaRPr lang="es-CR"/>
        </a:p>
      </dgm:t>
    </dgm:pt>
    <dgm:pt modelId="{764A3A7F-D3F6-4FC6-9431-AF2D9656B98F}" type="pres">
      <dgm:prSet presAssocID="{C665F932-D5DE-4C1C-9D5E-EAC0A2C57C67}" presName="sibTrans" presStyleLbl="sibTrans1D1" presStyleIdx="7" presStyleCnt="9"/>
      <dgm:spPr/>
      <dgm:t>
        <a:bodyPr/>
        <a:lstStyle/>
        <a:p>
          <a:endParaRPr lang="es-CR"/>
        </a:p>
      </dgm:t>
    </dgm:pt>
    <dgm:pt modelId="{DA7F4C78-F4EE-4975-9D60-33810A9E8329}" type="pres">
      <dgm:prSet presAssocID="{C665F932-D5DE-4C1C-9D5E-EAC0A2C57C67}" presName="connectorText" presStyleLbl="sibTrans1D1" presStyleIdx="7" presStyleCnt="9"/>
      <dgm:spPr/>
      <dgm:t>
        <a:bodyPr/>
        <a:lstStyle/>
        <a:p>
          <a:endParaRPr lang="es-CR"/>
        </a:p>
      </dgm:t>
    </dgm:pt>
    <dgm:pt modelId="{F0F8E10E-886E-469A-B803-DEE1A83CFA4B}" type="pres">
      <dgm:prSet presAssocID="{7C049836-DB8D-4933-BD93-2A0D98356767}" presName="node" presStyleLbl="node1" presStyleIdx="8" presStyleCnt="10" custLinFactNeighborX="-93" custLinFactNeighborY="1130">
        <dgm:presLayoutVars>
          <dgm:bulletEnabled val="1"/>
        </dgm:presLayoutVars>
      </dgm:prSet>
      <dgm:spPr/>
      <dgm:t>
        <a:bodyPr/>
        <a:lstStyle/>
        <a:p>
          <a:endParaRPr lang="es-CR"/>
        </a:p>
      </dgm:t>
    </dgm:pt>
    <dgm:pt modelId="{A11C58D2-12ED-4ECD-8F75-214D1ADA3262}" type="pres">
      <dgm:prSet presAssocID="{1C7DCAA6-752B-40CB-BAA5-4076FD40FDD1}" presName="sibTrans" presStyleLbl="sibTrans1D1" presStyleIdx="8" presStyleCnt="9"/>
      <dgm:spPr/>
    </dgm:pt>
    <dgm:pt modelId="{B6E034EC-75CB-4058-B884-D49CBDF64C64}" type="pres">
      <dgm:prSet presAssocID="{1C7DCAA6-752B-40CB-BAA5-4076FD40FDD1}" presName="connectorText" presStyleLbl="sibTrans1D1" presStyleIdx="8" presStyleCnt="9"/>
      <dgm:spPr/>
    </dgm:pt>
    <dgm:pt modelId="{EB1AA546-55EC-4347-8715-FBD13B2E3121}" type="pres">
      <dgm:prSet presAssocID="{AE8C2E0F-64D9-428E-91AA-B38F416E0331}" presName="node" presStyleLbl="node1" presStyleIdx="9" presStyleCnt="10">
        <dgm:presLayoutVars>
          <dgm:bulletEnabled val="1"/>
        </dgm:presLayoutVars>
      </dgm:prSet>
      <dgm:spPr/>
      <dgm:t>
        <a:bodyPr/>
        <a:lstStyle/>
        <a:p>
          <a:endParaRPr lang="es-CR"/>
        </a:p>
      </dgm:t>
    </dgm:pt>
  </dgm:ptLst>
  <dgm:cxnLst>
    <dgm:cxn modelId="{F891670F-45BC-4378-A4AD-880985F116CB}" type="presOf" srcId="{FF8C1763-54D7-474E-9705-68314CA7560E}" destId="{B6306113-6854-4967-911B-3CC101F48AD1}" srcOrd="0" destOrd="0" presId="urn:microsoft.com/office/officeart/2005/8/layout/bProcess3"/>
    <dgm:cxn modelId="{E60F261F-2CF4-4C98-98A6-FFFF9DD6DBE8}" type="presOf" srcId="{1C7DCAA6-752B-40CB-BAA5-4076FD40FDD1}" destId="{B6E034EC-75CB-4058-B884-D49CBDF64C64}" srcOrd="1" destOrd="0" presId="urn:microsoft.com/office/officeart/2005/8/layout/bProcess3"/>
    <dgm:cxn modelId="{0DDBFEAF-F1F0-451A-A3B1-E411CED15F60}" type="presOf" srcId="{6D849761-3F49-4755-B254-CB369FE41FC6}" destId="{5AE66681-4532-48A6-A74F-DD9B34DA2FC8}" srcOrd="1" destOrd="0" presId="urn:microsoft.com/office/officeart/2005/8/layout/bProcess3"/>
    <dgm:cxn modelId="{DB2BC12D-A2AA-4C54-AA56-E68F2C9A3DFE}" type="presOf" srcId="{FB32EFA6-BCF3-4443-9F95-B93879CB2F54}" destId="{D4FFB5F8-93C2-4076-B43C-D78ABD2FD464}" srcOrd="0" destOrd="0" presId="urn:microsoft.com/office/officeart/2005/8/layout/bProcess3"/>
    <dgm:cxn modelId="{0B0CAF0A-506C-4BAE-BCD9-2BFBF22B2954}" type="presOf" srcId="{E56F322E-1BC6-4188-B2FE-0E8454348A81}" destId="{0EE51CF0-8781-42BA-929D-47FD819EBC63}" srcOrd="0" destOrd="0" presId="urn:microsoft.com/office/officeart/2005/8/layout/bProcess3"/>
    <dgm:cxn modelId="{D3C6624C-46F8-446D-B104-F4BA55184A13}" srcId="{DAAB517A-9915-4FEC-AA43-2241F3B71E0A}" destId="{D6664868-E84D-48F9-A8AD-BA70BCAB9885}" srcOrd="2" destOrd="0" parTransId="{E5FB4C79-2CE1-4223-AD93-C6F2BA051F33}" sibTransId="{FAD9E133-53B3-49B2-AC59-09C4874847D6}"/>
    <dgm:cxn modelId="{E59C6A40-A9C8-4839-8275-FE94E4AA8304}" type="presOf" srcId="{C665F932-D5DE-4C1C-9D5E-EAC0A2C57C67}" destId="{DA7F4C78-F4EE-4975-9D60-33810A9E8329}" srcOrd="1" destOrd="0" presId="urn:microsoft.com/office/officeart/2005/8/layout/bProcess3"/>
    <dgm:cxn modelId="{0AD12998-B52D-4977-93D6-BC11E586430D}" type="presOf" srcId="{1C7DCAA6-752B-40CB-BAA5-4076FD40FDD1}" destId="{A11C58D2-12ED-4ECD-8F75-214D1ADA3262}" srcOrd="0" destOrd="0" presId="urn:microsoft.com/office/officeart/2005/8/layout/bProcess3"/>
    <dgm:cxn modelId="{AE13408E-A9A0-4F75-B69B-B6E7FD803665}" type="presOf" srcId="{BEF7F2B0-BE7A-4361-ACF4-98A68946AA19}" destId="{BAE211D9-46FE-4E45-B0FA-2C7E86C81157}" srcOrd="1" destOrd="0" presId="urn:microsoft.com/office/officeart/2005/8/layout/bProcess3"/>
    <dgm:cxn modelId="{E3D0110E-F22B-4956-9078-607F073876A3}" type="presOf" srcId="{BEF7F2B0-BE7A-4361-ACF4-98A68946AA19}" destId="{91A686B6-EEA1-4D8C-B9A7-EA703434535E}" srcOrd="0" destOrd="0" presId="urn:microsoft.com/office/officeart/2005/8/layout/bProcess3"/>
    <dgm:cxn modelId="{FF2415B3-9CC1-49B5-A6BA-721333C9D77F}" srcId="{DAAB517A-9915-4FEC-AA43-2241F3B71E0A}" destId="{AE8C2E0F-64D9-428E-91AA-B38F416E0331}" srcOrd="9" destOrd="0" parTransId="{C86AE035-5B38-4117-9367-991A968061AB}" sibTransId="{F31778C9-31D4-475C-B934-FB5D551E99C6}"/>
    <dgm:cxn modelId="{5F638E28-55C8-44D5-9281-39DCDE1A6312}" srcId="{DAAB517A-9915-4FEC-AA43-2241F3B71E0A}" destId="{38DD66B1-BE4B-40EE-A776-2C6AE3EEA8F2}" srcOrd="4" destOrd="0" parTransId="{FE560589-9131-45F6-844D-C3C1F0BD4F11}" sibTransId="{70C1A9A9-9514-4725-A66D-04DBBE179049}"/>
    <dgm:cxn modelId="{33BD311C-D808-4032-A5B4-1B3C962A9547}" type="presOf" srcId="{70C1A9A9-9514-4725-A66D-04DBBE179049}" destId="{D5354F18-019D-4047-8C5A-E1C4ACBB54D7}" srcOrd="1" destOrd="0" presId="urn:microsoft.com/office/officeart/2005/8/layout/bProcess3"/>
    <dgm:cxn modelId="{41354264-CC6B-49EF-B3D6-85B68767C019}" type="presOf" srcId="{C665F932-D5DE-4C1C-9D5E-EAC0A2C57C67}" destId="{764A3A7F-D3F6-4FC6-9431-AF2D9656B98F}" srcOrd="0" destOrd="0" presId="urn:microsoft.com/office/officeart/2005/8/layout/bProcess3"/>
    <dgm:cxn modelId="{04E32EFA-C11F-4385-ACB0-D362C431F87A}" type="presOf" srcId="{38DD66B1-BE4B-40EE-A776-2C6AE3EEA8F2}" destId="{D040745E-B345-4370-B760-EB7473A069E6}" srcOrd="0" destOrd="0" presId="urn:microsoft.com/office/officeart/2005/8/layout/bProcess3"/>
    <dgm:cxn modelId="{AD025850-0FA0-4D4A-A20F-764EEABD4F1C}" type="presOf" srcId="{39835167-B624-4F7D-83D4-FB45959B1D65}" destId="{EFA5C574-FB63-433E-8267-800EDAF049BE}" srcOrd="0" destOrd="0" presId="urn:microsoft.com/office/officeart/2005/8/layout/bProcess3"/>
    <dgm:cxn modelId="{6EAAF66D-49A1-4F4B-8AF6-39BE9ED21366}" srcId="{DAAB517A-9915-4FEC-AA43-2241F3B71E0A}" destId="{FB32EFA6-BCF3-4443-9F95-B93879CB2F54}" srcOrd="0" destOrd="0" parTransId="{E635BC69-A161-4D11-BAEB-0401851895BA}" sibTransId="{2D7F410C-4157-405F-B4C6-30615530B3C0}"/>
    <dgm:cxn modelId="{C4FD5751-F2B2-40E8-A924-6676A59774CE}" type="presOf" srcId="{C09E698C-4100-42EE-9AB8-4B69FD0E9935}" destId="{E28A4032-8752-40A3-AC0C-3063F70138A0}" srcOrd="0" destOrd="0" presId="urn:microsoft.com/office/officeart/2005/8/layout/bProcess3"/>
    <dgm:cxn modelId="{0475281F-2D17-44E9-ABE5-72D5A36620A8}" type="presOf" srcId="{6462A402-5D92-42EB-BF86-98D2F4A2990B}" destId="{5BB14621-0DD5-4DC1-93BB-D7E1ECDD8B17}" srcOrd="1" destOrd="0" presId="urn:microsoft.com/office/officeart/2005/8/layout/bProcess3"/>
    <dgm:cxn modelId="{3DC0583D-2A81-4452-978A-686BF4655917}" type="presOf" srcId="{C75592CD-C2CA-4F9A-9AAB-761DBEBA4F57}" destId="{A3A21D6A-3265-48FD-9B0D-B582417B060B}" srcOrd="0" destOrd="0" presId="urn:microsoft.com/office/officeart/2005/8/layout/bProcess3"/>
    <dgm:cxn modelId="{B747A1A6-61DF-42DE-9232-141ACA50D5ED}" srcId="{DAAB517A-9915-4FEC-AA43-2241F3B71E0A}" destId="{E56F322E-1BC6-4188-B2FE-0E8454348A81}" srcOrd="6" destOrd="0" parTransId="{44574F68-34D8-4315-9380-1A646C7B3EDA}" sibTransId="{6D849761-3F49-4755-B254-CB369FE41FC6}"/>
    <dgm:cxn modelId="{780161AB-E419-46C8-BFD6-33E90400C471}" type="presOf" srcId="{2D7F410C-4157-405F-B4C6-30615530B3C0}" destId="{F53AACDF-5079-4296-A147-18E3D58BB4E8}" srcOrd="0" destOrd="0" presId="urn:microsoft.com/office/officeart/2005/8/layout/bProcess3"/>
    <dgm:cxn modelId="{0DFA9226-E4B9-4AD2-8B95-7A17B473D621}" srcId="{DAAB517A-9915-4FEC-AA43-2241F3B71E0A}" destId="{C09E698C-4100-42EE-9AB8-4B69FD0E9935}" srcOrd="3" destOrd="0" parTransId="{A32C091F-2E78-4C47-AD75-8EF0FC30EDD9}" sibTransId="{6462A402-5D92-42EB-BF86-98D2F4A2990B}"/>
    <dgm:cxn modelId="{E770E298-B170-44B0-93DD-7DF86E3935DA}" srcId="{DAAB517A-9915-4FEC-AA43-2241F3B71E0A}" destId="{FF8C1763-54D7-474E-9705-68314CA7560E}" srcOrd="7" destOrd="0" parTransId="{D4D283E0-628B-4073-84BF-01EAD540D7DD}" sibTransId="{C665F932-D5DE-4C1C-9D5E-EAC0A2C57C67}"/>
    <dgm:cxn modelId="{1E35BFA0-E6CE-4919-94C9-EE633CC97DEF}" type="presOf" srcId="{70C1A9A9-9514-4725-A66D-04DBBE179049}" destId="{0201036D-2CF7-4312-81D3-3A35DF6E56CF}" srcOrd="0" destOrd="0" presId="urn:microsoft.com/office/officeart/2005/8/layout/bProcess3"/>
    <dgm:cxn modelId="{CDA66649-0658-46B8-A991-D93C46F49ED6}" type="presOf" srcId="{8DF5B75F-9C91-4511-82B1-DB434E3680B9}" destId="{CBC9DB60-BA85-4746-B187-4AD1A2EC42A4}" srcOrd="0" destOrd="0" presId="urn:microsoft.com/office/officeart/2005/8/layout/bProcess3"/>
    <dgm:cxn modelId="{3142D773-759B-43DE-B00D-AD344C00FDC8}" type="presOf" srcId="{6462A402-5D92-42EB-BF86-98D2F4A2990B}" destId="{EDB3FCF0-ECF2-4DC8-8EB3-5805F535F8A7}" srcOrd="0" destOrd="0" presId="urn:microsoft.com/office/officeart/2005/8/layout/bProcess3"/>
    <dgm:cxn modelId="{78A31A6A-FD1C-4A9A-A6F8-FD4C650A8FE1}" type="presOf" srcId="{2D7F410C-4157-405F-B4C6-30615530B3C0}" destId="{707BA691-39FD-4CE6-BBC1-E67884248AF7}" srcOrd="1" destOrd="0" presId="urn:microsoft.com/office/officeart/2005/8/layout/bProcess3"/>
    <dgm:cxn modelId="{9C59A5AB-83A4-4924-BEC7-2BFB65A8479D}" type="presOf" srcId="{AE8C2E0F-64D9-428E-91AA-B38F416E0331}" destId="{EB1AA546-55EC-4347-8715-FBD13B2E3121}" srcOrd="0" destOrd="0" presId="urn:microsoft.com/office/officeart/2005/8/layout/bProcess3"/>
    <dgm:cxn modelId="{31591D00-4B7C-45AB-972A-3F6E354CC8F7}" type="presOf" srcId="{D6664868-E84D-48F9-A8AD-BA70BCAB9885}" destId="{E4581F64-91D0-4800-A1D6-A97831559A11}" srcOrd="0" destOrd="0" presId="urn:microsoft.com/office/officeart/2005/8/layout/bProcess3"/>
    <dgm:cxn modelId="{77688C28-3A88-40B9-8479-B4D5DABBDBAF}" srcId="{DAAB517A-9915-4FEC-AA43-2241F3B71E0A}" destId="{8DF5B75F-9C91-4511-82B1-DB434E3680B9}" srcOrd="1" destOrd="0" parTransId="{3129C052-A2EC-4BAA-9339-6C810B6D6E46}" sibTransId="{BEF7F2B0-BE7A-4361-ACF4-98A68946AA19}"/>
    <dgm:cxn modelId="{B9A6FACE-91BE-4A92-ABF7-3018B9F71E66}" type="presOf" srcId="{DAAB517A-9915-4FEC-AA43-2241F3B71E0A}" destId="{E4E97BB6-24C3-448E-AD9E-284DA38A2AED}" srcOrd="0" destOrd="0" presId="urn:microsoft.com/office/officeart/2005/8/layout/bProcess3"/>
    <dgm:cxn modelId="{57A60C46-FB21-466F-826B-E7DB9926F432}" srcId="{DAAB517A-9915-4FEC-AA43-2241F3B71E0A}" destId="{7C049836-DB8D-4933-BD93-2A0D98356767}" srcOrd="8" destOrd="0" parTransId="{C2B018A5-8D28-4F98-A0D7-409D214CEDC2}" sibTransId="{1C7DCAA6-752B-40CB-BAA5-4076FD40FDD1}"/>
    <dgm:cxn modelId="{90F9A771-EB55-4C29-AB82-4148A6980B98}" type="presOf" srcId="{FAD9E133-53B3-49B2-AC59-09C4874847D6}" destId="{3B2F82CF-060E-4FA2-948C-80433220E3B6}" srcOrd="1" destOrd="0" presId="urn:microsoft.com/office/officeart/2005/8/layout/bProcess3"/>
    <dgm:cxn modelId="{511F09D3-0E89-4BFD-B2DE-5EB6FCC18BB3}" srcId="{DAAB517A-9915-4FEC-AA43-2241F3B71E0A}" destId="{39835167-B624-4F7D-83D4-FB45959B1D65}" srcOrd="5" destOrd="0" parTransId="{C3DDBB6F-848A-4D31-A353-D45DACA770D5}" sibTransId="{C75592CD-C2CA-4F9A-9AAB-761DBEBA4F57}"/>
    <dgm:cxn modelId="{33A6302D-C2D0-4F1C-94D1-F47AA1F780CA}" type="presOf" srcId="{FAD9E133-53B3-49B2-AC59-09C4874847D6}" destId="{4D16FFD8-49AF-49EF-B2AC-2F0820B128CA}" srcOrd="0" destOrd="0" presId="urn:microsoft.com/office/officeart/2005/8/layout/bProcess3"/>
    <dgm:cxn modelId="{16655169-A2A4-45C6-99EE-BDCAEDA9A2E7}" type="presOf" srcId="{6D849761-3F49-4755-B254-CB369FE41FC6}" destId="{1864BF74-6636-4F65-9330-CF44A9808A29}" srcOrd="0" destOrd="0" presId="urn:microsoft.com/office/officeart/2005/8/layout/bProcess3"/>
    <dgm:cxn modelId="{7CD64DB9-8013-47D2-8768-10884B5FDA34}" type="presOf" srcId="{C75592CD-C2CA-4F9A-9AAB-761DBEBA4F57}" destId="{159DE1C6-2073-4791-93BA-A5BB4B1107C3}" srcOrd="1" destOrd="0" presId="urn:microsoft.com/office/officeart/2005/8/layout/bProcess3"/>
    <dgm:cxn modelId="{D3694F7B-B755-435B-AAAB-1B754213FFE8}" type="presOf" srcId="{7C049836-DB8D-4933-BD93-2A0D98356767}" destId="{F0F8E10E-886E-469A-B803-DEE1A83CFA4B}" srcOrd="0" destOrd="0" presId="urn:microsoft.com/office/officeart/2005/8/layout/bProcess3"/>
    <dgm:cxn modelId="{BB686E4B-5EC2-41C5-97D6-DBC261B55184}" type="presParOf" srcId="{E4E97BB6-24C3-448E-AD9E-284DA38A2AED}" destId="{D4FFB5F8-93C2-4076-B43C-D78ABD2FD464}" srcOrd="0" destOrd="0" presId="urn:microsoft.com/office/officeart/2005/8/layout/bProcess3"/>
    <dgm:cxn modelId="{36EDF4B4-8CA7-4C88-B0E1-15251F58FA2D}" type="presParOf" srcId="{E4E97BB6-24C3-448E-AD9E-284DA38A2AED}" destId="{F53AACDF-5079-4296-A147-18E3D58BB4E8}" srcOrd="1" destOrd="0" presId="urn:microsoft.com/office/officeart/2005/8/layout/bProcess3"/>
    <dgm:cxn modelId="{A49B8D89-F8E2-4160-B5B8-B0E961FABFC5}" type="presParOf" srcId="{F53AACDF-5079-4296-A147-18E3D58BB4E8}" destId="{707BA691-39FD-4CE6-BBC1-E67884248AF7}" srcOrd="0" destOrd="0" presId="urn:microsoft.com/office/officeart/2005/8/layout/bProcess3"/>
    <dgm:cxn modelId="{3CACB018-A7C7-4AD6-BEB0-E9A181164986}" type="presParOf" srcId="{E4E97BB6-24C3-448E-AD9E-284DA38A2AED}" destId="{CBC9DB60-BA85-4746-B187-4AD1A2EC42A4}" srcOrd="2" destOrd="0" presId="urn:microsoft.com/office/officeart/2005/8/layout/bProcess3"/>
    <dgm:cxn modelId="{3083FC35-328A-4E49-95A4-BC4F862ABD24}" type="presParOf" srcId="{E4E97BB6-24C3-448E-AD9E-284DA38A2AED}" destId="{91A686B6-EEA1-4D8C-B9A7-EA703434535E}" srcOrd="3" destOrd="0" presId="urn:microsoft.com/office/officeart/2005/8/layout/bProcess3"/>
    <dgm:cxn modelId="{347768C3-8865-4272-A2DB-8912CE588B33}" type="presParOf" srcId="{91A686B6-EEA1-4D8C-B9A7-EA703434535E}" destId="{BAE211D9-46FE-4E45-B0FA-2C7E86C81157}" srcOrd="0" destOrd="0" presId="urn:microsoft.com/office/officeart/2005/8/layout/bProcess3"/>
    <dgm:cxn modelId="{834307E7-CA67-43C6-883D-DA6AB84C8B2C}" type="presParOf" srcId="{E4E97BB6-24C3-448E-AD9E-284DA38A2AED}" destId="{E4581F64-91D0-4800-A1D6-A97831559A11}" srcOrd="4" destOrd="0" presId="urn:microsoft.com/office/officeart/2005/8/layout/bProcess3"/>
    <dgm:cxn modelId="{17F07B8A-08CD-4AEF-9A7B-34CD3EBDCE2D}" type="presParOf" srcId="{E4E97BB6-24C3-448E-AD9E-284DA38A2AED}" destId="{4D16FFD8-49AF-49EF-B2AC-2F0820B128CA}" srcOrd="5" destOrd="0" presId="urn:microsoft.com/office/officeart/2005/8/layout/bProcess3"/>
    <dgm:cxn modelId="{9B1DB867-C6BD-41D7-8BD3-C6ACA044FFE9}" type="presParOf" srcId="{4D16FFD8-49AF-49EF-B2AC-2F0820B128CA}" destId="{3B2F82CF-060E-4FA2-948C-80433220E3B6}" srcOrd="0" destOrd="0" presId="urn:microsoft.com/office/officeart/2005/8/layout/bProcess3"/>
    <dgm:cxn modelId="{95585CD9-3490-4B66-8FF6-D5A44E038865}" type="presParOf" srcId="{E4E97BB6-24C3-448E-AD9E-284DA38A2AED}" destId="{E28A4032-8752-40A3-AC0C-3063F70138A0}" srcOrd="6" destOrd="0" presId="urn:microsoft.com/office/officeart/2005/8/layout/bProcess3"/>
    <dgm:cxn modelId="{74CF1A8B-CE6C-4031-AF5F-4F71C42D7DB0}" type="presParOf" srcId="{E4E97BB6-24C3-448E-AD9E-284DA38A2AED}" destId="{EDB3FCF0-ECF2-4DC8-8EB3-5805F535F8A7}" srcOrd="7" destOrd="0" presId="urn:microsoft.com/office/officeart/2005/8/layout/bProcess3"/>
    <dgm:cxn modelId="{4E6933E8-2A6E-4963-88BD-F13BB696A313}" type="presParOf" srcId="{EDB3FCF0-ECF2-4DC8-8EB3-5805F535F8A7}" destId="{5BB14621-0DD5-4DC1-93BB-D7E1ECDD8B17}" srcOrd="0" destOrd="0" presId="urn:microsoft.com/office/officeart/2005/8/layout/bProcess3"/>
    <dgm:cxn modelId="{3C931ABF-20A3-4990-94AA-4A5D7313995B}" type="presParOf" srcId="{E4E97BB6-24C3-448E-AD9E-284DA38A2AED}" destId="{D040745E-B345-4370-B760-EB7473A069E6}" srcOrd="8" destOrd="0" presId="urn:microsoft.com/office/officeart/2005/8/layout/bProcess3"/>
    <dgm:cxn modelId="{B8689873-2E40-44CE-BF39-DA00AF46963C}" type="presParOf" srcId="{E4E97BB6-24C3-448E-AD9E-284DA38A2AED}" destId="{0201036D-2CF7-4312-81D3-3A35DF6E56CF}" srcOrd="9" destOrd="0" presId="urn:microsoft.com/office/officeart/2005/8/layout/bProcess3"/>
    <dgm:cxn modelId="{DA1965C2-D6F9-49B6-9A1A-15A422E39500}" type="presParOf" srcId="{0201036D-2CF7-4312-81D3-3A35DF6E56CF}" destId="{D5354F18-019D-4047-8C5A-E1C4ACBB54D7}" srcOrd="0" destOrd="0" presId="urn:microsoft.com/office/officeart/2005/8/layout/bProcess3"/>
    <dgm:cxn modelId="{0E7113DE-4DE8-4006-B2B1-355B58CC3A95}" type="presParOf" srcId="{E4E97BB6-24C3-448E-AD9E-284DA38A2AED}" destId="{EFA5C574-FB63-433E-8267-800EDAF049BE}" srcOrd="10" destOrd="0" presId="urn:microsoft.com/office/officeart/2005/8/layout/bProcess3"/>
    <dgm:cxn modelId="{991E5418-6515-48C4-9401-661F2C5A417A}" type="presParOf" srcId="{E4E97BB6-24C3-448E-AD9E-284DA38A2AED}" destId="{A3A21D6A-3265-48FD-9B0D-B582417B060B}" srcOrd="11" destOrd="0" presId="urn:microsoft.com/office/officeart/2005/8/layout/bProcess3"/>
    <dgm:cxn modelId="{27FE4909-9630-4E9D-9BA4-1F00785D9D12}" type="presParOf" srcId="{A3A21D6A-3265-48FD-9B0D-B582417B060B}" destId="{159DE1C6-2073-4791-93BA-A5BB4B1107C3}" srcOrd="0" destOrd="0" presId="urn:microsoft.com/office/officeart/2005/8/layout/bProcess3"/>
    <dgm:cxn modelId="{6D5D82BA-147E-40C8-A25F-F212C13832D4}" type="presParOf" srcId="{E4E97BB6-24C3-448E-AD9E-284DA38A2AED}" destId="{0EE51CF0-8781-42BA-929D-47FD819EBC63}" srcOrd="12" destOrd="0" presId="urn:microsoft.com/office/officeart/2005/8/layout/bProcess3"/>
    <dgm:cxn modelId="{4B9B42A8-34C4-4A31-A49F-0783B2DCC939}" type="presParOf" srcId="{E4E97BB6-24C3-448E-AD9E-284DA38A2AED}" destId="{1864BF74-6636-4F65-9330-CF44A9808A29}" srcOrd="13" destOrd="0" presId="urn:microsoft.com/office/officeart/2005/8/layout/bProcess3"/>
    <dgm:cxn modelId="{EF6F2851-2F27-4F6E-9E40-35F48D43CC4F}" type="presParOf" srcId="{1864BF74-6636-4F65-9330-CF44A9808A29}" destId="{5AE66681-4532-48A6-A74F-DD9B34DA2FC8}" srcOrd="0" destOrd="0" presId="urn:microsoft.com/office/officeart/2005/8/layout/bProcess3"/>
    <dgm:cxn modelId="{A9129634-C8AA-46A7-BE45-7A460F06C18A}" type="presParOf" srcId="{E4E97BB6-24C3-448E-AD9E-284DA38A2AED}" destId="{B6306113-6854-4967-911B-3CC101F48AD1}" srcOrd="14" destOrd="0" presId="urn:microsoft.com/office/officeart/2005/8/layout/bProcess3"/>
    <dgm:cxn modelId="{2B81B330-A813-4FED-BDDD-2A7EBE2E07AE}" type="presParOf" srcId="{E4E97BB6-24C3-448E-AD9E-284DA38A2AED}" destId="{764A3A7F-D3F6-4FC6-9431-AF2D9656B98F}" srcOrd="15" destOrd="0" presId="urn:microsoft.com/office/officeart/2005/8/layout/bProcess3"/>
    <dgm:cxn modelId="{41D75828-AB1C-436E-A227-F6FEA50AAA91}" type="presParOf" srcId="{764A3A7F-D3F6-4FC6-9431-AF2D9656B98F}" destId="{DA7F4C78-F4EE-4975-9D60-33810A9E8329}" srcOrd="0" destOrd="0" presId="urn:microsoft.com/office/officeart/2005/8/layout/bProcess3"/>
    <dgm:cxn modelId="{CE268739-DF83-4B41-8343-90BE8C73D84A}" type="presParOf" srcId="{E4E97BB6-24C3-448E-AD9E-284DA38A2AED}" destId="{F0F8E10E-886E-469A-B803-DEE1A83CFA4B}" srcOrd="16" destOrd="0" presId="urn:microsoft.com/office/officeart/2005/8/layout/bProcess3"/>
    <dgm:cxn modelId="{9711437D-671D-4E75-9FA9-F5DEA07E8872}" type="presParOf" srcId="{E4E97BB6-24C3-448E-AD9E-284DA38A2AED}" destId="{A11C58D2-12ED-4ECD-8F75-214D1ADA3262}" srcOrd="17" destOrd="0" presId="urn:microsoft.com/office/officeart/2005/8/layout/bProcess3"/>
    <dgm:cxn modelId="{EF261AE1-59C9-4288-8AC8-04ADEF60E790}" type="presParOf" srcId="{A11C58D2-12ED-4ECD-8F75-214D1ADA3262}" destId="{B6E034EC-75CB-4058-B884-D49CBDF64C64}" srcOrd="0" destOrd="0" presId="urn:microsoft.com/office/officeart/2005/8/layout/bProcess3"/>
    <dgm:cxn modelId="{38CA334F-3DB5-451E-9C56-143C97C94C3F}" type="presParOf" srcId="{E4E97BB6-24C3-448E-AD9E-284DA38A2AED}" destId="{EB1AA546-55EC-4347-8715-FBD13B2E3121}"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A2F365-8936-4A58-9E76-E8E5F87A7125}"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s-ES"/>
        </a:p>
      </dgm:t>
    </dgm:pt>
    <dgm:pt modelId="{4F03DA5C-4652-4CAC-BF52-E3E487DF2F13}">
      <dgm:prSet phldrT="[Texto]" custT="1"/>
      <dgm:spPr/>
      <dgm:t>
        <a:bodyPr/>
        <a:lstStyle/>
        <a:p>
          <a:pPr algn="ctr"/>
          <a:r>
            <a:rPr lang="es-ES" sz="1400" dirty="0"/>
            <a:t>Horas Hombre</a:t>
          </a:r>
        </a:p>
      </dgm:t>
    </dgm:pt>
    <dgm:pt modelId="{18EA545C-617E-4071-944C-6EF4B94ACA59}" type="parTrans" cxnId="{88F01A7E-D57F-43D6-8F06-7AF70DD0A278}">
      <dgm:prSet/>
      <dgm:spPr/>
      <dgm:t>
        <a:bodyPr/>
        <a:lstStyle/>
        <a:p>
          <a:pPr algn="ctr"/>
          <a:endParaRPr lang="es-ES"/>
        </a:p>
      </dgm:t>
    </dgm:pt>
    <dgm:pt modelId="{E93920A6-9845-4678-8C88-2D06F6E62CE0}" type="sibTrans" cxnId="{88F01A7E-D57F-43D6-8F06-7AF70DD0A278}">
      <dgm:prSet/>
      <dgm:spPr/>
      <dgm:t>
        <a:bodyPr/>
        <a:lstStyle/>
        <a:p>
          <a:pPr algn="ctr"/>
          <a:endParaRPr lang="es-ES"/>
        </a:p>
      </dgm:t>
    </dgm:pt>
    <dgm:pt modelId="{1FDFCA37-4A4E-4206-ADE0-99B41AA0067E}">
      <dgm:prSet phldrT="[Texto]" custT="1"/>
      <dgm:spPr/>
      <dgm:t>
        <a:bodyPr/>
        <a:lstStyle/>
        <a:p>
          <a:pPr algn="ctr"/>
          <a:r>
            <a:rPr lang="es-ES" sz="1400"/>
            <a:t>Precios</a:t>
          </a:r>
        </a:p>
      </dgm:t>
    </dgm:pt>
    <dgm:pt modelId="{9D2780FE-EB9E-491E-A7F1-44BE1D5BFE72}" type="parTrans" cxnId="{031D48EC-25FB-4A7D-AD1B-15AAD2FCF8EB}">
      <dgm:prSet/>
      <dgm:spPr/>
      <dgm:t>
        <a:bodyPr/>
        <a:lstStyle/>
        <a:p>
          <a:pPr algn="ctr"/>
          <a:endParaRPr lang="es-ES"/>
        </a:p>
      </dgm:t>
    </dgm:pt>
    <dgm:pt modelId="{26C0A5DB-4AE6-4C5D-A9D8-2D63A14CFC8C}" type="sibTrans" cxnId="{031D48EC-25FB-4A7D-AD1B-15AAD2FCF8EB}">
      <dgm:prSet/>
      <dgm:spPr/>
      <dgm:t>
        <a:bodyPr/>
        <a:lstStyle/>
        <a:p>
          <a:pPr algn="ctr"/>
          <a:endParaRPr lang="es-ES"/>
        </a:p>
      </dgm:t>
    </dgm:pt>
    <dgm:pt modelId="{776DC915-A164-45FF-9261-BD4ED9CFF974}">
      <dgm:prSet phldrT="[Texto]" custT="1"/>
      <dgm:spPr/>
      <dgm:t>
        <a:bodyPr/>
        <a:lstStyle/>
        <a:p>
          <a:pPr algn="ctr"/>
          <a:r>
            <a:rPr lang="es-ES" sz="1400"/>
            <a:t>Gastos Administrativos</a:t>
          </a:r>
        </a:p>
      </dgm:t>
    </dgm:pt>
    <dgm:pt modelId="{BCA8A970-2625-4CC1-A507-70B03FC52520}" type="parTrans" cxnId="{E2964556-A028-4AA6-A41F-BE954E624004}">
      <dgm:prSet/>
      <dgm:spPr/>
      <dgm:t>
        <a:bodyPr/>
        <a:lstStyle/>
        <a:p>
          <a:pPr algn="ctr"/>
          <a:endParaRPr lang="es-ES"/>
        </a:p>
      </dgm:t>
    </dgm:pt>
    <dgm:pt modelId="{595E8893-20F5-4A26-AE7C-F8C269363A42}" type="sibTrans" cxnId="{E2964556-A028-4AA6-A41F-BE954E624004}">
      <dgm:prSet/>
      <dgm:spPr/>
      <dgm:t>
        <a:bodyPr/>
        <a:lstStyle/>
        <a:p>
          <a:pPr algn="ctr"/>
          <a:endParaRPr lang="es-ES"/>
        </a:p>
      </dgm:t>
    </dgm:pt>
    <dgm:pt modelId="{8C3C940E-314B-4AC6-AD6A-7AC154FA2EA7}" type="pres">
      <dgm:prSet presAssocID="{11A2F365-8936-4A58-9E76-E8E5F87A7125}" presName="cycle" presStyleCnt="0">
        <dgm:presLayoutVars>
          <dgm:dir/>
          <dgm:resizeHandles val="exact"/>
        </dgm:presLayoutVars>
      </dgm:prSet>
      <dgm:spPr/>
      <dgm:t>
        <a:bodyPr/>
        <a:lstStyle/>
        <a:p>
          <a:endParaRPr lang="es-ES"/>
        </a:p>
      </dgm:t>
    </dgm:pt>
    <dgm:pt modelId="{D83C933D-1DD3-4AB8-8CB9-EF8A6862BF3A}" type="pres">
      <dgm:prSet presAssocID="{4F03DA5C-4652-4CAC-BF52-E3E487DF2F13}" presName="node" presStyleLbl="node1" presStyleIdx="0" presStyleCnt="3">
        <dgm:presLayoutVars>
          <dgm:bulletEnabled val="1"/>
        </dgm:presLayoutVars>
      </dgm:prSet>
      <dgm:spPr/>
      <dgm:t>
        <a:bodyPr/>
        <a:lstStyle/>
        <a:p>
          <a:endParaRPr lang="es-ES"/>
        </a:p>
      </dgm:t>
    </dgm:pt>
    <dgm:pt modelId="{54E0EA59-B6CF-4B6C-87CB-2FA73D3404AB}" type="pres">
      <dgm:prSet presAssocID="{E93920A6-9845-4678-8C88-2D06F6E62CE0}" presName="sibTrans" presStyleLbl="sibTrans2D1" presStyleIdx="0" presStyleCnt="3"/>
      <dgm:spPr/>
      <dgm:t>
        <a:bodyPr/>
        <a:lstStyle/>
        <a:p>
          <a:endParaRPr lang="es-ES"/>
        </a:p>
      </dgm:t>
    </dgm:pt>
    <dgm:pt modelId="{5F287FF5-7DAB-4336-BF02-CEDBF666EDCB}" type="pres">
      <dgm:prSet presAssocID="{E93920A6-9845-4678-8C88-2D06F6E62CE0}" presName="connectorText" presStyleLbl="sibTrans2D1" presStyleIdx="0" presStyleCnt="3"/>
      <dgm:spPr/>
      <dgm:t>
        <a:bodyPr/>
        <a:lstStyle/>
        <a:p>
          <a:endParaRPr lang="es-ES"/>
        </a:p>
      </dgm:t>
    </dgm:pt>
    <dgm:pt modelId="{B8F09301-D907-41A5-B6BF-C02617FDAAF8}" type="pres">
      <dgm:prSet presAssocID="{1FDFCA37-4A4E-4206-ADE0-99B41AA0067E}" presName="node" presStyleLbl="node1" presStyleIdx="1" presStyleCnt="3" custScaleX="141663">
        <dgm:presLayoutVars>
          <dgm:bulletEnabled val="1"/>
        </dgm:presLayoutVars>
      </dgm:prSet>
      <dgm:spPr/>
      <dgm:t>
        <a:bodyPr/>
        <a:lstStyle/>
        <a:p>
          <a:endParaRPr lang="es-ES"/>
        </a:p>
      </dgm:t>
    </dgm:pt>
    <dgm:pt modelId="{8D5CBB94-B3F9-4B9A-A70E-9F79A770128B}" type="pres">
      <dgm:prSet presAssocID="{26C0A5DB-4AE6-4C5D-A9D8-2D63A14CFC8C}" presName="sibTrans" presStyleLbl="sibTrans2D1" presStyleIdx="1" presStyleCnt="3"/>
      <dgm:spPr/>
      <dgm:t>
        <a:bodyPr/>
        <a:lstStyle/>
        <a:p>
          <a:endParaRPr lang="es-ES"/>
        </a:p>
      </dgm:t>
    </dgm:pt>
    <dgm:pt modelId="{F5CBC2B0-7637-4906-9669-323AD9A7F9C9}" type="pres">
      <dgm:prSet presAssocID="{26C0A5DB-4AE6-4C5D-A9D8-2D63A14CFC8C}" presName="connectorText" presStyleLbl="sibTrans2D1" presStyleIdx="1" presStyleCnt="3"/>
      <dgm:spPr/>
      <dgm:t>
        <a:bodyPr/>
        <a:lstStyle/>
        <a:p>
          <a:endParaRPr lang="es-ES"/>
        </a:p>
      </dgm:t>
    </dgm:pt>
    <dgm:pt modelId="{5D9A8C82-E85A-4676-8173-D39637DE8F61}" type="pres">
      <dgm:prSet presAssocID="{776DC915-A164-45FF-9261-BD4ED9CFF974}" presName="node" presStyleLbl="node1" presStyleIdx="2" presStyleCnt="3" custScaleX="171683">
        <dgm:presLayoutVars>
          <dgm:bulletEnabled val="1"/>
        </dgm:presLayoutVars>
      </dgm:prSet>
      <dgm:spPr/>
      <dgm:t>
        <a:bodyPr/>
        <a:lstStyle/>
        <a:p>
          <a:endParaRPr lang="es-ES"/>
        </a:p>
      </dgm:t>
    </dgm:pt>
    <dgm:pt modelId="{3122F5E4-578A-43C6-83A4-4E2B355EA897}" type="pres">
      <dgm:prSet presAssocID="{595E8893-20F5-4A26-AE7C-F8C269363A42}" presName="sibTrans" presStyleLbl="sibTrans2D1" presStyleIdx="2" presStyleCnt="3"/>
      <dgm:spPr/>
      <dgm:t>
        <a:bodyPr/>
        <a:lstStyle/>
        <a:p>
          <a:endParaRPr lang="es-ES"/>
        </a:p>
      </dgm:t>
    </dgm:pt>
    <dgm:pt modelId="{B628DFB7-8BCE-4EA6-A1BF-97D42F125847}" type="pres">
      <dgm:prSet presAssocID="{595E8893-20F5-4A26-AE7C-F8C269363A42}" presName="connectorText" presStyleLbl="sibTrans2D1" presStyleIdx="2" presStyleCnt="3"/>
      <dgm:spPr/>
      <dgm:t>
        <a:bodyPr/>
        <a:lstStyle/>
        <a:p>
          <a:endParaRPr lang="es-ES"/>
        </a:p>
      </dgm:t>
    </dgm:pt>
  </dgm:ptLst>
  <dgm:cxnLst>
    <dgm:cxn modelId="{88FD4555-E86A-43BA-BD29-1207093FDC31}" type="presOf" srcId="{595E8893-20F5-4A26-AE7C-F8C269363A42}" destId="{B628DFB7-8BCE-4EA6-A1BF-97D42F125847}" srcOrd="1" destOrd="0" presId="urn:microsoft.com/office/officeart/2005/8/layout/cycle2"/>
    <dgm:cxn modelId="{A978D841-61BE-4BA6-8B51-BEBE6B33F015}" type="presOf" srcId="{26C0A5DB-4AE6-4C5D-A9D8-2D63A14CFC8C}" destId="{F5CBC2B0-7637-4906-9669-323AD9A7F9C9}" srcOrd="1" destOrd="0" presId="urn:microsoft.com/office/officeart/2005/8/layout/cycle2"/>
    <dgm:cxn modelId="{031D48EC-25FB-4A7D-AD1B-15AAD2FCF8EB}" srcId="{11A2F365-8936-4A58-9E76-E8E5F87A7125}" destId="{1FDFCA37-4A4E-4206-ADE0-99B41AA0067E}" srcOrd="1" destOrd="0" parTransId="{9D2780FE-EB9E-491E-A7F1-44BE1D5BFE72}" sibTransId="{26C0A5DB-4AE6-4C5D-A9D8-2D63A14CFC8C}"/>
    <dgm:cxn modelId="{D1259CD7-3F9D-49B2-9DC8-1DBAF2F6CA99}" type="presOf" srcId="{11A2F365-8936-4A58-9E76-E8E5F87A7125}" destId="{8C3C940E-314B-4AC6-AD6A-7AC154FA2EA7}" srcOrd="0" destOrd="0" presId="urn:microsoft.com/office/officeart/2005/8/layout/cycle2"/>
    <dgm:cxn modelId="{7E375B51-BF9C-4494-913D-A0C58229E7EC}" type="presOf" srcId="{E93920A6-9845-4678-8C88-2D06F6E62CE0}" destId="{5F287FF5-7DAB-4336-BF02-CEDBF666EDCB}" srcOrd="1" destOrd="0" presId="urn:microsoft.com/office/officeart/2005/8/layout/cycle2"/>
    <dgm:cxn modelId="{946DD8D1-66E2-4E9D-B377-A9F44ECD2046}" type="presOf" srcId="{1FDFCA37-4A4E-4206-ADE0-99B41AA0067E}" destId="{B8F09301-D907-41A5-B6BF-C02617FDAAF8}" srcOrd="0" destOrd="0" presId="urn:microsoft.com/office/officeart/2005/8/layout/cycle2"/>
    <dgm:cxn modelId="{1034345C-0E71-465D-862D-7AFE35D3CB29}" type="presOf" srcId="{E93920A6-9845-4678-8C88-2D06F6E62CE0}" destId="{54E0EA59-B6CF-4B6C-87CB-2FA73D3404AB}" srcOrd="0" destOrd="0" presId="urn:microsoft.com/office/officeart/2005/8/layout/cycle2"/>
    <dgm:cxn modelId="{7F2369FB-507A-46B9-94CC-391F0EEFCC71}" type="presOf" srcId="{776DC915-A164-45FF-9261-BD4ED9CFF974}" destId="{5D9A8C82-E85A-4676-8173-D39637DE8F61}" srcOrd="0" destOrd="0" presId="urn:microsoft.com/office/officeart/2005/8/layout/cycle2"/>
    <dgm:cxn modelId="{E2964556-A028-4AA6-A41F-BE954E624004}" srcId="{11A2F365-8936-4A58-9E76-E8E5F87A7125}" destId="{776DC915-A164-45FF-9261-BD4ED9CFF974}" srcOrd="2" destOrd="0" parTransId="{BCA8A970-2625-4CC1-A507-70B03FC52520}" sibTransId="{595E8893-20F5-4A26-AE7C-F8C269363A42}"/>
    <dgm:cxn modelId="{88F01A7E-D57F-43D6-8F06-7AF70DD0A278}" srcId="{11A2F365-8936-4A58-9E76-E8E5F87A7125}" destId="{4F03DA5C-4652-4CAC-BF52-E3E487DF2F13}" srcOrd="0" destOrd="0" parTransId="{18EA545C-617E-4071-944C-6EF4B94ACA59}" sibTransId="{E93920A6-9845-4678-8C88-2D06F6E62CE0}"/>
    <dgm:cxn modelId="{4C8203FF-6332-4DDE-9D6D-88168E75A708}" type="presOf" srcId="{26C0A5DB-4AE6-4C5D-A9D8-2D63A14CFC8C}" destId="{8D5CBB94-B3F9-4B9A-A70E-9F79A770128B}" srcOrd="0" destOrd="0" presId="urn:microsoft.com/office/officeart/2005/8/layout/cycle2"/>
    <dgm:cxn modelId="{F8B0108D-48BC-40A5-A4C1-15F9AA270200}" type="presOf" srcId="{595E8893-20F5-4A26-AE7C-F8C269363A42}" destId="{3122F5E4-578A-43C6-83A4-4E2B355EA897}" srcOrd="0" destOrd="0" presId="urn:microsoft.com/office/officeart/2005/8/layout/cycle2"/>
    <dgm:cxn modelId="{9E090443-77FB-419B-A575-17268C97B9A7}" type="presOf" srcId="{4F03DA5C-4652-4CAC-BF52-E3E487DF2F13}" destId="{D83C933D-1DD3-4AB8-8CB9-EF8A6862BF3A}" srcOrd="0" destOrd="0" presId="urn:microsoft.com/office/officeart/2005/8/layout/cycle2"/>
    <dgm:cxn modelId="{A27E1C95-927E-464B-91FC-6FD48424F88F}" type="presParOf" srcId="{8C3C940E-314B-4AC6-AD6A-7AC154FA2EA7}" destId="{D83C933D-1DD3-4AB8-8CB9-EF8A6862BF3A}" srcOrd="0" destOrd="0" presId="urn:microsoft.com/office/officeart/2005/8/layout/cycle2"/>
    <dgm:cxn modelId="{75A73A22-A173-4D94-B17C-2C8C4C19A8D1}" type="presParOf" srcId="{8C3C940E-314B-4AC6-AD6A-7AC154FA2EA7}" destId="{54E0EA59-B6CF-4B6C-87CB-2FA73D3404AB}" srcOrd="1" destOrd="0" presId="urn:microsoft.com/office/officeart/2005/8/layout/cycle2"/>
    <dgm:cxn modelId="{07A9140D-BCE7-4BC7-921A-7C546D98808C}" type="presParOf" srcId="{54E0EA59-B6CF-4B6C-87CB-2FA73D3404AB}" destId="{5F287FF5-7DAB-4336-BF02-CEDBF666EDCB}" srcOrd="0" destOrd="0" presId="urn:microsoft.com/office/officeart/2005/8/layout/cycle2"/>
    <dgm:cxn modelId="{94EE4B8C-4E8E-4BCC-A6D9-892E8CCFE317}" type="presParOf" srcId="{8C3C940E-314B-4AC6-AD6A-7AC154FA2EA7}" destId="{B8F09301-D907-41A5-B6BF-C02617FDAAF8}" srcOrd="2" destOrd="0" presId="urn:microsoft.com/office/officeart/2005/8/layout/cycle2"/>
    <dgm:cxn modelId="{63582BF0-5E2D-4FA4-B44E-72517563CFF1}" type="presParOf" srcId="{8C3C940E-314B-4AC6-AD6A-7AC154FA2EA7}" destId="{8D5CBB94-B3F9-4B9A-A70E-9F79A770128B}" srcOrd="3" destOrd="0" presId="urn:microsoft.com/office/officeart/2005/8/layout/cycle2"/>
    <dgm:cxn modelId="{BA408A88-F65E-41C6-8E5B-E7BBD0864D24}" type="presParOf" srcId="{8D5CBB94-B3F9-4B9A-A70E-9F79A770128B}" destId="{F5CBC2B0-7637-4906-9669-323AD9A7F9C9}" srcOrd="0" destOrd="0" presId="urn:microsoft.com/office/officeart/2005/8/layout/cycle2"/>
    <dgm:cxn modelId="{16F571A0-33AA-430D-B194-578FE13AFA92}" type="presParOf" srcId="{8C3C940E-314B-4AC6-AD6A-7AC154FA2EA7}" destId="{5D9A8C82-E85A-4676-8173-D39637DE8F61}" srcOrd="4" destOrd="0" presId="urn:microsoft.com/office/officeart/2005/8/layout/cycle2"/>
    <dgm:cxn modelId="{3F2946F8-7563-4935-8F60-93E3DE20A8B8}" type="presParOf" srcId="{8C3C940E-314B-4AC6-AD6A-7AC154FA2EA7}" destId="{3122F5E4-578A-43C6-83A4-4E2B355EA897}" srcOrd="5" destOrd="0" presId="urn:microsoft.com/office/officeart/2005/8/layout/cycle2"/>
    <dgm:cxn modelId="{59F64DC2-607F-4D56-9CC9-0A727CB5FC47}" type="presParOf" srcId="{3122F5E4-578A-43C6-83A4-4E2B355EA897}" destId="{B628DFB7-8BCE-4EA6-A1BF-97D42F1258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7BCA8-93A1-4087-B961-FFB0C87257B1}" type="doc">
      <dgm:prSet loTypeId="urn:microsoft.com/office/officeart/2005/8/layout/hList6" loCatId="list" qsTypeId="urn:microsoft.com/office/officeart/2005/8/quickstyle/3d6" qsCatId="3D" csTypeId="urn:microsoft.com/office/officeart/2005/8/colors/colorful1#1" csCatId="colorful" phldr="1"/>
      <dgm:spPr/>
      <dgm:t>
        <a:bodyPr/>
        <a:lstStyle/>
        <a:p>
          <a:endParaRPr lang="en-US"/>
        </a:p>
      </dgm:t>
    </dgm:pt>
    <dgm:pt modelId="{6A5437C7-477A-423C-BE43-32EE8D523364}">
      <dgm:prSet phldrT="[Text]"/>
      <dgm:spPr/>
      <dgm:t>
        <a:bodyPr/>
        <a:lstStyle/>
        <a:p>
          <a:r>
            <a:rPr lang="es-ES" smtClean="0">
              <a:solidFill>
                <a:schemeClr val="tx1"/>
              </a:solidFill>
              <a:latin typeface="Arial" pitchFamily="34" charset="0"/>
              <a:cs typeface="Arial" pitchFamily="34" charset="0"/>
            </a:rPr>
            <a:t>“Los órganos o entes que compartan una misma proveeduría o sistema de adquisiciones físico o electrónico, podrán celebrar (…) convenios marco para la contratación de determinados bienes o servicios, por un </a:t>
          </a:r>
          <a:r>
            <a:rPr lang="es-ES" b="1" u="sng" smtClean="0">
              <a:solidFill>
                <a:schemeClr val="tx1"/>
              </a:solidFill>
              <a:latin typeface="Arial" pitchFamily="34" charset="0"/>
              <a:cs typeface="Arial" pitchFamily="34" charset="0"/>
            </a:rPr>
            <a:t>plazo de hasta cuatro años</a:t>
          </a:r>
          <a:r>
            <a:rPr lang="es-ES" smtClean="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dgm:t>
    </dgm:pt>
    <dgm:pt modelId="{91742E69-89BD-4C34-85C4-D1C697BE6D9F}" type="parTrans" cxnId="{E3DED117-C307-4304-BF4C-74E7D090588B}">
      <dgm:prSet/>
      <dgm:spPr/>
      <dgm:t>
        <a:bodyPr/>
        <a:lstStyle/>
        <a:p>
          <a:endParaRPr lang="en-US">
            <a:solidFill>
              <a:schemeClr val="tx1"/>
            </a:solidFill>
            <a:latin typeface="Arial" pitchFamily="34" charset="0"/>
            <a:cs typeface="Arial" pitchFamily="34" charset="0"/>
          </a:endParaRPr>
        </a:p>
      </dgm:t>
    </dgm:pt>
    <dgm:pt modelId="{DF3A2976-FAD8-4099-8847-0E2FAEC8AE5B}" type="sibTrans" cxnId="{E3DED117-C307-4304-BF4C-74E7D090588B}">
      <dgm:prSet/>
      <dgm:spPr/>
      <dgm:t>
        <a:bodyPr/>
        <a:lstStyle/>
        <a:p>
          <a:endParaRPr lang="en-US">
            <a:solidFill>
              <a:schemeClr val="tx1"/>
            </a:solidFill>
            <a:latin typeface="Arial" pitchFamily="34" charset="0"/>
            <a:cs typeface="Arial" pitchFamily="34" charset="0"/>
          </a:endParaRPr>
        </a:p>
      </dgm:t>
    </dgm:pt>
    <dgm:pt modelId="{B95440D6-75A5-4A28-B027-B91E8DF485C8}">
      <dgm:prSet phldrT="[Text]" custT="1"/>
      <dgm:spPr/>
      <dgm:t>
        <a:bodyPr/>
        <a:lstStyle/>
        <a:p>
          <a:r>
            <a:rPr lang="es-ES" sz="2000" smtClean="0">
              <a:solidFill>
                <a:schemeClr val="tx1"/>
              </a:solidFill>
              <a:latin typeface="Arial" pitchFamily="34" charset="0"/>
              <a:cs typeface="Arial" pitchFamily="34" charset="0"/>
            </a:rPr>
            <a:t>Por su cuantía inestimable, </a:t>
          </a:r>
          <a:r>
            <a:rPr lang="es-ES" sz="2000" b="1" u="sng" smtClean="0">
              <a:solidFill>
                <a:schemeClr val="tx1"/>
              </a:solidFill>
              <a:latin typeface="Arial" pitchFamily="34" charset="0"/>
              <a:cs typeface="Arial" pitchFamily="34" charset="0"/>
            </a:rPr>
            <a:t>el convenio marco solo podrá ser tramitado mediante licitación pública</a:t>
          </a:r>
          <a:r>
            <a:rPr lang="es-ES" sz="2000" smtClean="0">
              <a:solidFill>
                <a:schemeClr val="tx1"/>
              </a:solidFill>
              <a:latin typeface="Arial" pitchFamily="34" charset="0"/>
              <a:cs typeface="Arial" pitchFamily="34" charset="0"/>
            </a:rPr>
            <a:t>, por una sola entidad (DGABCA) y cubrirá tantas compras como necesidades específicas surjan de los integrantes (…) </a:t>
          </a:r>
          <a:r>
            <a:rPr lang="es-ES" sz="2000" b="1" u="sng" smtClean="0">
              <a:solidFill>
                <a:schemeClr val="tx1"/>
              </a:solidFill>
              <a:latin typeface="Arial" pitchFamily="34" charset="0"/>
              <a:cs typeface="Arial" pitchFamily="34" charset="0"/>
            </a:rPr>
            <a:t>los participantes del acuerdo podrán hacer las órdenes de compra o pedido, sin necesidad de llevar a cabo procedimientos adicionales</a:t>
          </a:r>
          <a:r>
            <a:rPr lang="es-ES" sz="2000" smtClean="0">
              <a:solidFill>
                <a:schemeClr val="tx1"/>
              </a:solidFill>
              <a:latin typeface="Arial" pitchFamily="34" charset="0"/>
              <a:cs typeface="Arial" pitchFamily="34" charset="0"/>
            </a:rPr>
            <a:t>.”</a:t>
          </a:r>
          <a:endParaRPr lang="en-US" sz="2000" dirty="0">
            <a:solidFill>
              <a:schemeClr val="tx1"/>
            </a:solidFill>
            <a:latin typeface="Arial" pitchFamily="34" charset="0"/>
            <a:cs typeface="Arial" pitchFamily="34" charset="0"/>
          </a:endParaRPr>
        </a:p>
      </dgm:t>
    </dgm:pt>
    <dgm:pt modelId="{261002C2-E8CD-4A7E-8471-8DD454F4209B}" type="parTrans" cxnId="{D76ACA26-C789-4AC6-BFB7-78EA4ED9C08D}">
      <dgm:prSet/>
      <dgm:spPr/>
      <dgm:t>
        <a:bodyPr/>
        <a:lstStyle/>
        <a:p>
          <a:endParaRPr lang="en-US">
            <a:solidFill>
              <a:schemeClr val="tx1"/>
            </a:solidFill>
            <a:latin typeface="Arial" pitchFamily="34" charset="0"/>
            <a:cs typeface="Arial" pitchFamily="34" charset="0"/>
          </a:endParaRPr>
        </a:p>
      </dgm:t>
    </dgm:pt>
    <dgm:pt modelId="{AB2058C7-CB1E-4AA2-A2DC-053E5FF2A1D9}" type="sibTrans" cxnId="{D76ACA26-C789-4AC6-BFB7-78EA4ED9C08D}">
      <dgm:prSet/>
      <dgm:spPr/>
      <dgm:t>
        <a:bodyPr/>
        <a:lstStyle/>
        <a:p>
          <a:endParaRPr lang="en-US">
            <a:solidFill>
              <a:schemeClr val="tx1"/>
            </a:solidFill>
            <a:latin typeface="Arial" pitchFamily="34" charset="0"/>
            <a:cs typeface="Arial" pitchFamily="34" charset="0"/>
          </a:endParaRPr>
        </a:p>
      </dgm:t>
    </dgm:pt>
    <dgm:pt modelId="{649CA2E3-4C4F-47AB-9E2B-1B25288A6076}" type="pres">
      <dgm:prSet presAssocID="{B407BCA8-93A1-4087-B961-FFB0C87257B1}" presName="Name0" presStyleCnt="0">
        <dgm:presLayoutVars>
          <dgm:dir/>
          <dgm:resizeHandles val="exact"/>
        </dgm:presLayoutVars>
      </dgm:prSet>
      <dgm:spPr/>
      <dgm:t>
        <a:bodyPr/>
        <a:lstStyle/>
        <a:p>
          <a:endParaRPr lang="en-US"/>
        </a:p>
      </dgm:t>
    </dgm:pt>
    <dgm:pt modelId="{DE194527-89EF-46FE-B0B8-1FC84AB47B9F}" type="pres">
      <dgm:prSet presAssocID="{6A5437C7-477A-423C-BE43-32EE8D523364}" presName="node" presStyleLbl="node1" presStyleIdx="0" presStyleCnt="2">
        <dgm:presLayoutVars>
          <dgm:bulletEnabled val="1"/>
        </dgm:presLayoutVars>
      </dgm:prSet>
      <dgm:spPr/>
      <dgm:t>
        <a:bodyPr/>
        <a:lstStyle/>
        <a:p>
          <a:endParaRPr lang="en-US"/>
        </a:p>
      </dgm:t>
    </dgm:pt>
    <dgm:pt modelId="{BB1F311C-B2D4-49C8-95F8-838B7F8A035E}" type="pres">
      <dgm:prSet presAssocID="{DF3A2976-FAD8-4099-8847-0E2FAEC8AE5B}" presName="sibTrans" presStyleCnt="0"/>
      <dgm:spPr/>
      <dgm:t>
        <a:bodyPr/>
        <a:lstStyle/>
        <a:p>
          <a:endParaRPr lang="es-ES"/>
        </a:p>
      </dgm:t>
    </dgm:pt>
    <dgm:pt modelId="{F5E61610-60ED-48F0-BCFD-9EA81A40D5F8}" type="pres">
      <dgm:prSet presAssocID="{B95440D6-75A5-4A28-B027-B91E8DF485C8}" presName="node" presStyleLbl="node1" presStyleIdx="1" presStyleCnt="2" custLinFactX="3441" custLinFactNeighborX="100000" custLinFactNeighborY="2222">
        <dgm:presLayoutVars>
          <dgm:bulletEnabled val="1"/>
        </dgm:presLayoutVars>
      </dgm:prSet>
      <dgm:spPr/>
      <dgm:t>
        <a:bodyPr/>
        <a:lstStyle/>
        <a:p>
          <a:endParaRPr lang="en-US"/>
        </a:p>
      </dgm:t>
    </dgm:pt>
  </dgm:ptLst>
  <dgm:cxnLst>
    <dgm:cxn modelId="{C4C21177-4834-4E60-BAF5-3277560A5D74}" type="presOf" srcId="{6A5437C7-477A-423C-BE43-32EE8D523364}" destId="{DE194527-89EF-46FE-B0B8-1FC84AB47B9F}" srcOrd="0" destOrd="0" presId="urn:microsoft.com/office/officeart/2005/8/layout/hList6"/>
    <dgm:cxn modelId="{ABFCB37A-6A37-4C27-8E6A-833022BF4E26}" type="presOf" srcId="{B95440D6-75A5-4A28-B027-B91E8DF485C8}" destId="{F5E61610-60ED-48F0-BCFD-9EA81A40D5F8}" srcOrd="0" destOrd="0" presId="urn:microsoft.com/office/officeart/2005/8/layout/hList6"/>
    <dgm:cxn modelId="{DFCB8217-8847-4FED-9B37-8BC8CBE881A2}" type="presOf" srcId="{B407BCA8-93A1-4087-B961-FFB0C87257B1}" destId="{649CA2E3-4C4F-47AB-9E2B-1B25288A6076}" srcOrd="0" destOrd="0" presId="urn:microsoft.com/office/officeart/2005/8/layout/hList6"/>
    <dgm:cxn modelId="{E3DED117-C307-4304-BF4C-74E7D090588B}" srcId="{B407BCA8-93A1-4087-B961-FFB0C87257B1}" destId="{6A5437C7-477A-423C-BE43-32EE8D523364}" srcOrd="0" destOrd="0" parTransId="{91742E69-89BD-4C34-85C4-D1C697BE6D9F}" sibTransId="{DF3A2976-FAD8-4099-8847-0E2FAEC8AE5B}"/>
    <dgm:cxn modelId="{D76ACA26-C789-4AC6-BFB7-78EA4ED9C08D}" srcId="{B407BCA8-93A1-4087-B961-FFB0C87257B1}" destId="{B95440D6-75A5-4A28-B027-B91E8DF485C8}" srcOrd="1" destOrd="0" parTransId="{261002C2-E8CD-4A7E-8471-8DD454F4209B}" sibTransId="{AB2058C7-CB1E-4AA2-A2DC-053E5FF2A1D9}"/>
    <dgm:cxn modelId="{3C0D768A-C26D-4273-B199-07760862A5D1}" type="presParOf" srcId="{649CA2E3-4C4F-47AB-9E2B-1B25288A6076}" destId="{DE194527-89EF-46FE-B0B8-1FC84AB47B9F}" srcOrd="0" destOrd="0" presId="urn:microsoft.com/office/officeart/2005/8/layout/hList6"/>
    <dgm:cxn modelId="{92CAD5AD-455B-41B8-AF24-4D97CAA77BC8}" type="presParOf" srcId="{649CA2E3-4C4F-47AB-9E2B-1B25288A6076}" destId="{BB1F311C-B2D4-49C8-95F8-838B7F8A035E}" srcOrd="1" destOrd="0" presId="urn:microsoft.com/office/officeart/2005/8/layout/hList6"/>
    <dgm:cxn modelId="{DFAFE546-EBFF-4B35-B230-37C6DD8D997C}" type="presParOf" srcId="{649CA2E3-4C4F-47AB-9E2B-1B25288A6076}" destId="{F5E61610-60ED-48F0-BCFD-9EA81A40D5F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F1C67-EB21-4352-87AB-7F993722D7B0}" type="doc">
      <dgm:prSet loTypeId="urn:microsoft.com/office/officeart/2005/8/layout/vList2" loCatId="list" qsTypeId="urn:microsoft.com/office/officeart/2005/8/quickstyle/3d6" qsCatId="3D" csTypeId="urn:microsoft.com/office/officeart/2005/8/colors/accent1_3" csCatId="accent1" phldr="1"/>
      <dgm:spPr/>
      <dgm:t>
        <a:bodyPr/>
        <a:lstStyle/>
        <a:p>
          <a:endParaRPr lang="en-US"/>
        </a:p>
      </dgm:t>
    </dgm:pt>
    <dgm:pt modelId="{CD88F363-4475-465A-B7C0-B2BA0ADE2564}">
      <dgm:prSet custT="1"/>
      <dgm:spPr/>
      <dgm:t>
        <a:bodyPr/>
        <a:lstStyle/>
        <a:p>
          <a:pPr rtl="0"/>
          <a:r>
            <a:rPr kumimoji="0" lang="es-CR" sz="3200" b="1" i="0" u="none" strike="noStrike" cap="none" spc="0" normalizeH="0" baseline="0" noProof="0" dirty="0" smtClean="0">
              <a:ln/>
              <a:solidFill>
                <a:schemeClr val="tx1"/>
              </a:solidFill>
              <a:uLnTx/>
              <a:uFillTx/>
              <a:latin typeface="Arial" pitchFamily="34" charset="0"/>
              <a:ea typeface="+mj-ea"/>
              <a:cs typeface="Arial" pitchFamily="34" charset="0"/>
            </a:rPr>
            <a:t>Artículo</a:t>
          </a:r>
          <a:r>
            <a:rPr kumimoji="0" lang="es-CR" sz="3200" b="1" i="0" u="none" strike="noStrike" cap="none" spc="0" normalizeH="0" noProof="0" dirty="0" smtClean="0">
              <a:ln/>
              <a:solidFill>
                <a:schemeClr val="tx1"/>
              </a:solidFill>
              <a:uLnTx/>
              <a:uFillTx/>
              <a:latin typeface="Arial" pitchFamily="34" charset="0"/>
              <a:ea typeface="+mj-ea"/>
              <a:cs typeface="Arial" pitchFamily="34" charset="0"/>
            </a:rPr>
            <a:t> 115 R.C.A.</a:t>
          </a:r>
          <a:endParaRPr kumimoji="0" lang="es-CR" sz="3200" b="1" i="0" u="none" strike="noStrike" cap="none" spc="0" normalizeH="0" baseline="0" noProof="0" dirty="0">
            <a:ln/>
            <a:solidFill>
              <a:schemeClr val="tx1"/>
            </a:solidFill>
            <a:uLnTx/>
            <a:uFillTx/>
            <a:latin typeface="Arial" pitchFamily="34" charset="0"/>
            <a:ea typeface="+mj-ea"/>
            <a:cs typeface="Arial" pitchFamily="34" charset="0"/>
          </a:endParaRPr>
        </a:p>
      </dgm:t>
    </dgm:pt>
    <dgm:pt modelId="{B1825E7A-1F43-45BE-91B0-59DF6F3AAD11}" type="parTrans" cxnId="{BD43B072-6AB0-4672-ACAF-A2D3FC5DE857}">
      <dgm:prSet/>
      <dgm:spPr/>
      <dgm:t>
        <a:bodyPr/>
        <a:lstStyle/>
        <a:p>
          <a:endParaRPr lang="en-US">
            <a:latin typeface="Arial" pitchFamily="34" charset="0"/>
            <a:cs typeface="Arial" pitchFamily="34" charset="0"/>
          </a:endParaRPr>
        </a:p>
      </dgm:t>
    </dgm:pt>
    <dgm:pt modelId="{22AA38EE-D60D-4E16-A199-A362BEC78843}" type="sibTrans" cxnId="{BD43B072-6AB0-4672-ACAF-A2D3FC5DE857}">
      <dgm:prSet/>
      <dgm:spPr/>
      <dgm:t>
        <a:bodyPr/>
        <a:lstStyle/>
        <a:p>
          <a:endParaRPr lang="en-US">
            <a:latin typeface="Arial" pitchFamily="34" charset="0"/>
            <a:cs typeface="Arial" pitchFamily="34" charset="0"/>
          </a:endParaRPr>
        </a:p>
      </dgm:t>
    </dgm:pt>
    <dgm:pt modelId="{2C1954A2-2A71-4446-939C-EC59CA731265}" type="pres">
      <dgm:prSet presAssocID="{592F1C67-EB21-4352-87AB-7F993722D7B0}" presName="linear" presStyleCnt="0">
        <dgm:presLayoutVars>
          <dgm:animLvl val="lvl"/>
          <dgm:resizeHandles val="exact"/>
        </dgm:presLayoutVars>
      </dgm:prSet>
      <dgm:spPr/>
      <dgm:t>
        <a:bodyPr/>
        <a:lstStyle/>
        <a:p>
          <a:endParaRPr lang="en-US"/>
        </a:p>
      </dgm:t>
    </dgm:pt>
    <dgm:pt modelId="{62735217-8FEB-4725-BF98-5F3DC2D4F09C}" type="pres">
      <dgm:prSet presAssocID="{CD88F363-4475-465A-B7C0-B2BA0ADE2564}" presName="parentText" presStyleLbl="node1" presStyleIdx="0" presStyleCnt="1" custLinFactNeighborX="-66234" custLinFactNeighborY="-481">
        <dgm:presLayoutVars>
          <dgm:chMax val="0"/>
          <dgm:bulletEnabled val="1"/>
        </dgm:presLayoutVars>
      </dgm:prSet>
      <dgm:spPr/>
      <dgm:t>
        <a:bodyPr/>
        <a:lstStyle/>
        <a:p>
          <a:endParaRPr lang="en-US"/>
        </a:p>
      </dgm:t>
    </dgm:pt>
  </dgm:ptLst>
  <dgm:cxnLst>
    <dgm:cxn modelId="{BD43B072-6AB0-4672-ACAF-A2D3FC5DE857}" srcId="{592F1C67-EB21-4352-87AB-7F993722D7B0}" destId="{CD88F363-4475-465A-B7C0-B2BA0ADE2564}" srcOrd="0" destOrd="0" parTransId="{B1825E7A-1F43-45BE-91B0-59DF6F3AAD11}" sibTransId="{22AA38EE-D60D-4E16-A199-A362BEC78843}"/>
    <dgm:cxn modelId="{42E37016-0682-4777-AAF6-A9FC70C180A7}" type="presOf" srcId="{592F1C67-EB21-4352-87AB-7F993722D7B0}" destId="{2C1954A2-2A71-4446-939C-EC59CA731265}" srcOrd="0" destOrd="0" presId="urn:microsoft.com/office/officeart/2005/8/layout/vList2"/>
    <dgm:cxn modelId="{92906752-F01A-41AB-B24A-A3169CDE0F4A}" type="presOf" srcId="{CD88F363-4475-465A-B7C0-B2BA0ADE2564}" destId="{62735217-8FEB-4725-BF98-5F3DC2D4F09C}" srcOrd="0" destOrd="0" presId="urn:microsoft.com/office/officeart/2005/8/layout/vList2"/>
    <dgm:cxn modelId="{AE4AF811-D15C-4D22-A5D7-AFC5ED7A8DC9}" type="presParOf" srcId="{2C1954A2-2A71-4446-939C-EC59CA731265}" destId="{62735217-8FEB-4725-BF98-5F3DC2D4F09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F1C67-EB21-4352-87AB-7F993722D7B0}" type="doc">
      <dgm:prSet loTypeId="urn:microsoft.com/office/officeart/2005/8/layout/vList2" loCatId="list" qsTypeId="urn:microsoft.com/office/officeart/2005/8/quickstyle/3d6" qsCatId="3D" csTypeId="urn:microsoft.com/office/officeart/2005/8/colors/accent1_3" csCatId="accent1" phldr="1"/>
      <dgm:spPr/>
      <dgm:t>
        <a:bodyPr/>
        <a:lstStyle/>
        <a:p>
          <a:endParaRPr lang="en-US"/>
        </a:p>
      </dgm:t>
    </dgm:pt>
    <dgm:pt modelId="{CD88F363-4475-465A-B7C0-B2BA0ADE2564}">
      <dgm:prSet/>
      <dgm:spPr/>
      <dgm:t>
        <a:bodyPr/>
        <a:lstStyle/>
        <a:p>
          <a:pPr rtl="0"/>
          <a:r>
            <a:rPr lang="es-CR" dirty="0" smtClean="0">
              <a:solidFill>
                <a:schemeClr val="tx1"/>
              </a:solidFill>
              <a:latin typeface="Arial" pitchFamily="34" charset="0"/>
              <a:cs typeface="Arial" pitchFamily="34" charset="0"/>
            </a:rPr>
            <a:t>Uso Obligatorio</a:t>
          </a:r>
          <a:endParaRPr kumimoji="0" lang="es-CR" b="1" i="0" u="none" strike="noStrike" cap="none" spc="0" normalizeH="0" baseline="0" noProof="0" dirty="0">
            <a:ln/>
            <a:solidFill>
              <a:schemeClr val="tx1"/>
            </a:solidFill>
            <a:uLnTx/>
            <a:uFillTx/>
            <a:latin typeface="Arial" pitchFamily="34" charset="0"/>
            <a:ea typeface="+mj-ea"/>
            <a:cs typeface="Arial" pitchFamily="34" charset="0"/>
          </a:endParaRPr>
        </a:p>
      </dgm:t>
    </dgm:pt>
    <dgm:pt modelId="{B1825E7A-1F43-45BE-91B0-59DF6F3AAD11}" type="parTrans" cxnId="{BD43B072-6AB0-4672-ACAF-A2D3FC5DE857}">
      <dgm:prSet/>
      <dgm:spPr/>
      <dgm:t>
        <a:bodyPr/>
        <a:lstStyle/>
        <a:p>
          <a:endParaRPr lang="en-US"/>
        </a:p>
      </dgm:t>
    </dgm:pt>
    <dgm:pt modelId="{22AA38EE-D60D-4E16-A199-A362BEC78843}" type="sibTrans" cxnId="{BD43B072-6AB0-4672-ACAF-A2D3FC5DE857}">
      <dgm:prSet/>
      <dgm:spPr/>
      <dgm:t>
        <a:bodyPr/>
        <a:lstStyle/>
        <a:p>
          <a:endParaRPr lang="en-US"/>
        </a:p>
      </dgm:t>
    </dgm:pt>
    <dgm:pt modelId="{2C1954A2-2A71-4446-939C-EC59CA731265}" type="pres">
      <dgm:prSet presAssocID="{592F1C67-EB21-4352-87AB-7F993722D7B0}" presName="linear" presStyleCnt="0">
        <dgm:presLayoutVars>
          <dgm:animLvl val="lvl"/>
          <dgm:resizeHandles val="exact"/>
        </dgm:presLayoutVars>
      </dgm:prSet>
      <dgm:spPr/>
      <dgm:t>
        <a:bodyPr/>
        <a:lstStyle/>
        <a:p>
          <a:endParaRPr lang="en-US"/>
        </a:p>
      </dgm:t>
    </dgm:pt>
    <dgm:pt modelId="{62735217-8FEB-4725-BF98-5F3DC2D4F09C}" type="pres">
      <dgm:prSet presAssocID="{CD88F363-4475-465A-B7C0-B2BA0ADE2564}" presName="parentText" presStyleLbl="node1" presStyleIdx="0" presStyleCnt="1" custLinFactNeighborX="3442" custLinFactNeighborY="20880">
        <dgm:presLayoutVars>
          <dgm:chMax val="0"/>
          <dgm:bulletEnabled val="1"/>
        </dgm:presLayoutVars>
      </dgm:prSet>
      <dgm:spPr/>
      <dgm:t>
        <a:bodyPr/>
        <a:lstStyle/>
        <a:p>
          <a:endParaRPr lang="en-US"/>
        </a:p>
      </dgm:t>
    </dgm:pt>
  </dgm:ptLst>
  <dgm:cxnLst>
    <dgm:cxn modelId="{BD43B072-6AB0-4672-ACAF-A2D3FC5DE857}" srcId="{592F1C67-EB21-4352-87AB-7F993722D7B0}" destId="{CD88F363-4475-465A-B7C0-B2BA0ADE2564}" srcOrd="0" destOrd="0" parTransId="{B1825E7A-1F43-45BE-91B0-59DF6F3AAD11}" sibTransId="{22AA38EE-D60D-4E16-A199-A362BEC78843}"/>
    <dgm:cxn modelId="{B6D03542-5226-411F-AC8E-24977887F484}" type="presOf" srcId="{592F1C67-EB21-4352-87AB-7F993722D7B0}" destId="{2C1954A2-2A71-4446-939C-EC59CA731265}" srcOrd="0" destOrd="0" presId="urn:microsoft.com/office/officeart/2005/8/layout/vList2"/>
    <dgm:cxn modelId="{713BEF01-EFF9-4B38-83F7-08B163C8959A}" type="presOf" srcId="{CD88F363-4475-465A-B7C0-B2BA0ADE2564}" destId="{62735217-8FEB-4725-BF98-5F3DC2D4F09C}" srcOrd="0" destOrd="0" presId="urn:microsoft.com/office/officeart/2005/8/layout/vList2"/>
    <dgm:cxn modelId="{2FD63775-264C-4112-877E-E74A05A77F08}" type="presParOf" srcId="{2C1954A2-2A71-4446-939C-EC59CA731265}" destId="{62735217-8FEB-4725-BF98-5F3DC2D4F0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00E57-9D7D-4E64-BA27-CA24376FAED2}" type="doc">
      <dgm:prSet loTypeId="urn:microsoft.com/office/officeart/2005/8/layout/vList2" loCatId="list" qsTypeId="urn:microsoft.com/office/officeart/2005/8/quickstyle/3d6" qsCatId="3D" csTypeId="urn:microsoft.com/office/officeart/2005/8/colors/colorful1#2" csCatId="colorful" phldr="1"/>
      <dgm:spPr/>
      <dgm:t>
        <a:bodyPr/>
        <a:lstStyle/>
        <a:p>
          <a:endParaRPr lang="en-US"/>
        </a:p>
      </dgm:t>
    </dgm:pt>
    <dgm:pt modelId="{720100D8-C249-4A41-A62C-791881C482FD}">
      <dgm:prSet phldrT="[Text]" custT="1"/>
      <dgm:spPr/>
      <dgm:t>
        <a:bodyPr/>
        <a:lstStyle/>
        <a:p>
          <a:pPr algn="just"/>
          <a:r>
            <a:rPr kumimoji="0" lang="es-ES" sz="3600" dirty="0" smtClean="0">
              <a:solidFill>
                <a:schemeClr val="tx1"/>
              </a:solidFill>
              <a:effectLst/>
              <a:latin typeface="Arial" pitchFamily="34" charset="0"/>
              <a:cs typeface="Arial" pitchFamily="34" charset="0"/>
            </a:rPr>
            <a:t>Los integrantes de un convenio marco, están obligados a consultarlo, antes de tramitar otro procedimiento para la adquisición de bienes y servicios cubiertos por el convenio y obligados a utilizarlo</a:t>
          </a:r>
          <a:r>
            <a:rPr lang="es-ES" sz="3600" dirty="0" smtClean="0">
              <a:solidFill>
                <a:schemeClr val="tx1"/>
              </a:solidFill>
              <a:effectLst/>
              <a:latin typeface="Arial" pitchFamily="34" charset="0"/>
              <a:cs typeface="Arial" pitchFamily="34" charset="0"/>
            </a:rPr>
            <a:t> </a:t>
          </a:r>
          <a:r>
            <a:rPr kumimoji="0" lang="es-ES" sz="3600" dirty="0" smtClean="0">
              <a:solidFill>
                <a:schemeClr val="tx1"/>
              </a:solidFill>
              <a:effectLst/>
              <a:latin typeface="Arial" pitchFamily="34" charset="0"/>
              <a:cs typeface="Arial" pitchFamily="34" charset="0"/>
            </a:rPr>
            <a:t>(Art. 115 RLCA)</a:t>
          </a:r>
          <a:endParaRPr lang="en-US" sz="3600" dirty="0">
            <a:solidFill>
              <a:schemeClr val="tx1"/>
            </a:solidFill>
            <a:effectLst/>
            <a:latin typeface="Arial" pitchFamily="34" charset="0"/>
            <a:cs typeface="Arial" pitchFamily="34" charset="0"/>
          </a:endParaRPr>
        </a:p>
      </dgm:t>
    </dgm:pt>
    <dgm:pt modelId="{64A34CDB-BBCA-4756-AE4E-5453CC342210}" type="parTrans" cxnId="{A4B90351-6B59-4BAF-BA2B-77AEF83B0165}">
      <dgm:prSet/>
      <dgm:spPr/>
      <dgm:t>
        <a:bodyPr/>
        <a:lstStyle/>
        <a:p>
          <a:endParaRPr lang="en-US" sz="3900">
            <a:solidFill>
              <a:schemeClr val="tx1"/>
            </a:solidFill>
            <a:latin typeface="Arial" pitchFamily="34" charset="0"/>
            <a:cs typeface="Arial" pitchFamily="34" charset="0"/>
          </a:endParaRPr>
        </a:p>
      </dgm:t>
    </dgm:pt>
    <dgm:pt modelId="{6FC664A1-E024-43E8-A254-24A6460C472F}" type="sibTrans" cxnId="{A4B90351-6B59-4BAF-BA2B-77AEF83B0165}">
      <dgm:prSet/>
      <dgm:spPr/>
      <dgm:t>
        <a:bodyPr/>
        <a:lstStyle/>
        <a:p>
          <a:endParaRPr lang="en-US" sz="3900">
            <a:solidFill>
              <a:schemeClr val="tx1"/>
            </a:solidFill>
            <a:latin typeface="Arial" pitchFamily="34" charset="0"/>
            <a:cs typeface="Arial" pitchFamily="34" charset="0"/>
          </a:endParaRPr>
        </a:p>
      </dgm:t>
    </dgm:pt>
    <dgm:pt modelId="{7E893360-4FEA-4E34-B7BE-B05B2B06FE7F}" type="pres">
      <dgm:prSet presAssocID="{A3900E57-9D7D-4E64-BA27-CA24376FAED2}" presName="linear" presStyleCnt="0">
        <dgm:presLayoutVars>
          <dgm:animLvl val="lvl"/>
          <dgm:resizeHandles val="exact"/>
        </dgm:presLayoutVars>
      </dgm:prSet>
      <dgm:spPr/>
      <dgm:t>
        <a:bodyPr/>
        <a:lstStyle/>
        <a:p>
          <a:endParaRPr lang="es-CR"/>
        </a:p>
      </dgm:t>
    </dgm:pt>
    <dgm:pt modelId="{60F38C4C-03E3-4905-952D-CE39CB73E18F}" type="pres">
      <dgm:prSet presAssocID="{720100D8-C249-4A41-A62C-791881C482FD}" presName="parentText" presStyleLbl="node1" presStyleIdx="0" presStyleCnt="1" custLinFactNeighborY="-7634">
        <dgm:presLayoutVars>
          <dgm:chMax val="0"/>
          <dgm:bulletEnabled val="1"/>
        </dgm:presLayoutVars>
      </dgm:prSet>
      <dgm:spPr/>
      <dgm:t>
        <a:bodyPr/>
        <a:lstStyle/>
        <a:p>
          <a:endParaRPr lang="en-US"/>
        </a:p>
      </dgm:t>
    </dgm:pt>
  </dgm:ptLst>
  <dgm:cxnLst>
    <dgm:cxn modelId="{A4B90351-6B59-4BAF-BA2B-77AEF83B0165}" srcId="{A3900E57-9D7D-4E64-BA27-CA24376FAED2}" destId="{720100D8-C249-4A41-A62C-791881C482FD}" srcOrd="0" destOrd="0" parTransId="{64A34CDB-BBCA-4756-AE4E-5453CC342210}" sibTransId="{6FC664A1-E024-43E8-A254-24A6460C472F}"/>
    <dgm:cxn modelId="{CABBB71A-3463-4153-AA0A-A3BAA1D15005}" type="presOf" srcId="{A3900E57-9D7D-4E64-BA27-CA24376FAED2}" destId="{7E893360-4FEA-4E34-B7BE-B05B2B06FE7F}" srcOrd="0" destOrd="0" presId="urn:microsoft.com/office/officeart/2005/8/layout/vList2"/>
    <dgm:cxn modelId="{458B293E-22DC-408C-A011-AAAF3AAAF839}" type="presOf" srcId="{720100D8-C249-4A41-A62C-791881C482FD}" destId="{60F38C4C-03E3-4905-952D-CE39CB73E18F}" srcOrd="0" destOrd="0" presId="urn:microsoft.com/office/officeart/2005/8/layout/vList2"/>
    <dgm:cxn modelId="{56844CA6-1121-4AF4-8D84-0FD81C02417A}" type="presParOf" srcId="{7E893360-4FEA-4E34-B7BE-B05B2B06FE7F}" destId="{60F38C4C-03E3-4905-952D-CE39CB73E18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F1C67-EB21-4352-87AB-7F993722D7B0}" type="doc">
      <dgm:prSet loTypeId="urn:microsoft.com/office/officeart/2005/8/layout/vList2" loCatId="list" qsTypeId="urn:microsoft.com/office/officeart/2005/8/quickstyle/3d6" qsCatId="3D" csTypeId="urn:microsoft.com/office/officeart/2005/8/colors/accent1_3" csCatId="accent1" phldr="1"/>
      <dgm:spPr/>
      <dgm:t>
        <a:bodyPr/>
        <a:lstStyle/>
        <a:p>
          <a:endParaRPr lang="en-US"/>
        </a:p>
      </dgm:t>
    </dgm:pt>
    <dgm:pt modelId="{CD88F363-4475-465A-B7C0-B2BA0ADE2564}">
      <dgm:prSet/>
      <dgm:spPr/>
      <dgm:t>
        <a:bodyPr/>
        <a:lstStyle/>
        <a:p>
          <a:pPr rtl="0"/>
          <a:r>
            <a:rPr lang="es-CR" dirty="0" smtClean="0"/>
            <a:t>Modelo Primera Fase</a:t>
          </a:r>
          <a:endParaRPr kumimoji="0" lang="es-CR" b="1" i="0" u="none" strike="noStrike" cap="none" spc="0" normalizeH="0" baseline="0" noProof="0" dirty="0">
            <a:ln/>
            <a:uLnTx/>
            <a:uFillTx/>
            <a:latin typeface="+mj-lt"/>
            <a:ea typeface="+mj-ea"/>
            <a:cs typeface="+mj-cs"/>
          </a:endParaRPr>
        </a:p>
      </dgm:t>
    </dgm:pt>
    <dgm:pt modelId="{B1825E7A-1F43-45BE-91B0-59DF6F3AAD11}" type="parTrans" cxnId="{BD43B072-6AB0-4672-ACAF-A2D3FC5DE857}">
      <dgm:prSet/>
      <dgm:spPr/>
      <dgm:t>
        <a:bodyPr/>
        <a:lstStyle/>
        <a:p>
          <a:endParaRPr lang="en-US"/>
        </a:p>
      </dgm:t>
    </dgm:pt>
    <dgm:pt modelId="{22AA38EE-D60D-4E16-A199-A362BEC78843}" type="sibTrans" cxnId="{BD43B072-6AB0-4672-ACAF-A2D3FC5DE857}">
      <dgm:prSet/>
      <dgm:spPr/>
      <dgm:t>
        <a:bodyPr/>
        <a:lstStyle/>
        <a:p>
          <a:endParaRPr lang="en-US"/>
        </a:p>
      </dgm:t>
    </dgm:pt>
    <dgm:pt modelId="{2C1954A2-2A71-4446-939C-EC59CA731265}" type="pres">
      <dgm:prSet presAssocID="{592F1C67-EB21-4352-87AB-7F993722D7B0}" presName="linear" presStyleCnt="0">
        <dgm:presLayoutVars>
          <dgm:animLvl val="lvl"/>
          <dgm:resizeHandles val="exact"/>
        </dgm:presLayoutVars>
      </dgm:prSet>
      <dgm:spPr/>
      <dgm:t>
        <a:bodyPr/>
        <a:lstStyle/>
        <a:p>
          <a:endParaRPr lang="en-US"/>
        </a:p>
      </dgm:t>
    </dgm:pt>
    <dgm:pt modelId="{62735217-8FEB-4725-BF98-5F3DC2D4F09C}" type="pres">
      <dgm:prSet presAssocID="{CD88F363-4475-465A-B7C0-B2BA0ADE2564}" presName="parentText" presStyleLbl="node1" presStyleIdx="0" presStyleCnt="1" custLinFactNeighborX="3376" custLinFactNeighborY="28441">
        <dgm:presLayoutVars>
          <dgm:chMax val="0"/>
          <dgm:bulletEnabled val="1"/>
        </dgm:presLayoutVars>
      </dgm:prSet>
      <dgm:spPr/>
      <dgm:t>
        <a:bodyPr/>
        <a:lstStyle/>
        <a:p>
          <a:endParaRPr lang="en-US"/>
        </a:p>
      </dgm:t>
    </dgm:pt>
  </dgm:ptLst>
  <dgm:cxnLst>
    <dgm:cxn modelId="{BD43B072-6AB0-4672-ACAF-A2D3FC5DE857}" srcId="{592F1C67-EB21-4352-87AB-7F993722D7B0}" destId="{CD88F363-4475-465A-B7C0-B2BA0ADE2564}" srcOrd="0" destOrd="0" parTransId="{B1825E7A-1F43-45BE-91B0-59DF6F3AAD11}" sibTransId="{22AA38EE-D60D-4E16-A199-A362BEC78843}"/>
    <dgm:cxn modelId="{7D454FEB-1E6D-40A1-9D0F-BDC0C73B468F}" type="presOf" srcId="{592F1C67-EB21-4352-87AB-7F993722D7B0}" destId="{2C1954A2-2A71-4446-939C-EC59CA731265}" srcOrd="0" destOrd="0" presId="urn:microsoft.com/office/officeart/2005/8/layout/vList2"/>
    <dgm:cxn modelId="{431AEF0F-EAE2-426B-AC16-E983BA433836}" type="presOf" srcId="{CD88F363-4475-465A-B7C0-B2BA0ADE2564}" destId="{62735217-8FEB-4725-BF98-5F3DC2D4F09C}" srcOrd="0" destOrd="0" presId="urn:microsoft.com/office/officeart/2005/8/layout/vList2"/>
    <dgm:cxn modelId="{41FA8506-7539-4A0D-A0DB-9E74ED6EB410}" type="presParOf" srcId="{2C1954A2-2A71-4446-939C-EC59CA731265}" destId="{62735217-8FEB-4725-BF98-5F3DC2D4F0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69B8ED-49F1-4668-B435-CF3FB678F121}" type="doc">
      <dgm:prSet loTypeId="urn:microsoft.com/office/officeart/2005/8/layout/matrix1" loCatId="matrix" qsTypeId="urn:microsoft.com/office/officeart/2005/8/quickstyle/3d3" qsCatId="3D" csTypeId="urn:microsoft.com/office/officeart/2005/8/colors/colorful1#1" csCatId="colorful" phldr="1"/>
      <dgm:spPr/>
      <dgm:t>
        <a:bodyPr/>
        <a:lstStyle/>
        <a:p>
          <a:endParaRPr lang="en-US"/>
        </a:p>
      </dgm:t>
    </dgm:pt>
    <dgm:pt modelId="{60911036-7B27-4092-BCCF-E1BDA36B8F89}">
      <dgm:prSet phldrT="[Text]"/>
      <dgm:spPr/>
      <dgm:t>
        <a:bodyPr/>
        <a:lstStyle/>
        <a:p>
          <a:r>
            <a:rPr lang="es-ES" b="1" dirty="0" smtClean="0">
              <a:solidFill>
                <a:schemeClr val="tx1"/>
              </a:solidFill>
            </a:rPr>
            <a:t>Licitación Pública</a:t>
          </a:r>
          <a:endParaRPr lang="en-US" dirty="0">
            <a:solidFill>
              <a:schemeClr val="tx1"/>
            </a:solidFill>
          </a:endParaRPr>
        </a:p>
      </dgm:t>
    </dgm:pt>
    <dgm:pt modelId="{D4E483D0-D956-454F-B69D-6722FB710E39}" type="parTrans" cxnId="{47AFE714-DD24-4B1E-91A2-DF9FC06AFA43}">
      <dgm:prSet/>
      <dgm:spPr/>
      <dgm:t>
        <a:bodyPr/>
        <a:lstStyle/>
        <a:p>
          <a:endParaRPr lang="en-US">
            <a:solidFill>
              <a:schemeClr val="tx1"/>
            </a:solidFill>
          </a:endParaRPr>
        </a:p>
      </dgm:t>
    </dgm:pt>
    <dgm:pt modelId="{38F6F61D-D3BD-4C49-8142-C9EB0555BDF8}" type="sibTrans" cxnId="{47AFE714-DD24-4B1E-91A2-DF9FC06AFA43}">
      <dgm:prSet/>
      <dgm:spPr/>
      <dgm:t>
        <a:bodyPr/>
        <a:lstStyle/>
        <a:p>
          <a:endParaRPr lang="en-US">
            <a:solidFill>
              <a:schemeClr val="tx1"/>
            </a:solidFill>
          </a:endParaRPr>
        </a:p>
      </dgm:t>
    </dgm:pt>
    <dgm:pt modelId="{8CE28AB4-A708-47D1-992E-BC4EB181565F}">
      <dgm:prSet phldrT="[Text]"/>
      <dgm:spPr/>
      <dgm:t>
        <a:bodyPr/>
        <a:lstStyle/>
        <a:p>
          <a:r>
            <a:rPr lang="es-CR" b="1" dirty="0" smtClean="0">
              <a:solidFill>
                <a:schemeClr val="tx1"/>
              </a:solidFill>
            </a:rPr>
            <a:t>Requisitos</a:t>
          </a:r>
        </a:p>
        <a:p>
          <a:r>
            <a:rPr lang="es-CR" b="1" dirty="0" smtClean="0">
              <a:solidFill>
                <a:schemeClr val="tx1"/>
              </a:solidFill>
            </a:rPr>
            <a:t>Admisibilidad</a:t>
          </a:r>
          <a:endParaRPr lang="en-US" dirty="0">
            <a:solidFill>
              <a:schemeClr val="tx1"/>
            </a:solidFill>
          </a:endParaRPr>
        </a:p>
      </dgm:t>
    </dgm:pt>
    <dgm:pt modelId="{0199EEFD-F808-4DEB-95C7-E3EB37338B37}" type="parTrans" cxnId="{C1B7CF67-E4B7-44FA-864A-15849621CE2C}">
      <dgm:prSet/>
      <dgm:spPr/>
      <dgm:t>
        <a:bodyPr/>
        <a:lstStyle/>
        <a:p>
          <a:endParaRPr lang="en-US">
            <a:solidFill>
              <a:schemeClr val="tx1"/>
            </a:solidFill>
          </a:endParaRPr>
        </a:p>
      </dgm:t>
    </dgm:pt>
    <dgm:pt modelId="{5B6C7DC9-6F6C-472C-81CF-F8F6B00AD9FA}" type="sibTrans" cxnId="{C1B7CF67-E4B7-44FA-864A-15849621CE2C}">
      <dgm:prSet/>
      <dgm:spPr/>
      <dgm:t>
        <a:bodyPr/>
        <a:lstStyle/>
        <a:p>
          <a:endParaRPr lang="en-US">
            <a:solidFill>
              <a:schemeClr val="tx1"/>
            </a:solidFill>
          </a:endParaRPr>
        </a:p>
      </dgm:t>
    </dgm:pt>
    <dgm:pt modelId="{6908383F-B9F7-4C33-8071-856C6AE75ABA}">
      <dgm:prSet phldrT="[Text]"/>
      <dgm:spPr/>
      <dgm:t>
        <a:bodyPr/>
        <a:lstStyle/>
        <a:p>
          <a:r>
            <a:rPr lang="es-CR" b="1" dirty="0" smtClean="0">
              <a:solidFill>
                <a:schemeClr val="tx1"/>
              </a:solidFill>
            </a:rPr>
            <a:t>Factores evaluación</a:t>
          </a:r>
          <a:endParaRPr lang="en-US" dirty="0">
            <a:solidFill>
              <a:schemeClr val="tx1"/>
            </a:solidFill>
          </a:endParaRPr>
        </a:p>
      </dgm:t>
    </dgm:pt>
    <dgm:pt modelId="{3119B284-BB56-4AB8-ABB5-88B5C12DDF97}" type="parTrans" cxnId="{DB479E30-AA4E-4D8C-93F2-EF2BF04F26D5}">
      <dgm:prSet/>
      <dgm:spPr/>
      <dgm:t>
        <a:bodyPr/>
        <a:lstStyle/>
        <a:p>
          <a:endParaRPr lang="en-US">
            <a:solidFill>
              <a:schemeClr val="tx1"/>
            </a:solidFill>
          </a:endParaRPr>
        </a:p>
      </dgm:t>
    </dgm:pt>
    <dgm:pt modelId="{E177F8B3-D6F8-47DB-9C86-96C3E2A44E73}" type="sibTrans" cxnId="{DB479E30-AA4E-4D8C-93F2-EF2BF04F26D5}">
      <dgm:prSet/>
      <dgm:spPr/>
      <dgm:t>
        <a:bodyPr/>
        <a:lstStyle/>
        <a:p>
          <a:endParaRPr lang="en-US">
            <a:solidFill>
              <a:schemeClr val="tx1"/>
            </a:solidFill>
          </a:endParaRPr>
        </a:p>
      </dgm:t>
    </dgm:pt>
    <dgm:pt modelId="{3CDE356E-8105-43B1-AA8D-0323E3AD5D75}">
      <dgm:prSet phldrT="[Text]"/>
      <dgm:spPr/>
      <dgm:t>
        <a:bodyPr/>
        <a:lstStyle/>
        <a:p>
          <a:r>
            <a:rPr lang="es-ES" b="1" dirty="0" smtClean="0">
              <a:solidFill>
                <a:schemeClr val="tx1"/>
              </a:solidFill>
            </a:rPr>
            <a:t>Ofertas</a:t>
          </a:r>
          <a:endParaRPr lang="en-US" dirty="0">
            <a:solidFill>
              <a:schemeClr val="tx1"/>
            </a:solidFill>
          </a:endParaRPr>
        </a:p>
      </dgm:t>
    </dgm:pt>
    <dgm:pt modelId="{C5D2EFE9-2D3E-4EFF-9619-077F7F105404}" type="sibTrans" cxnId="{E52E3959-273C-4ADD-9914-DF8B53E509BB}">
      <dgm:prSet/>
      <dgm:spPr/>
      <dgm:t>
        <a:bodyPr/>
        <a:lstStyle/>
        <a:p>
          <a:endParaRPr lang="en-US">
            <a:solidFill>
              <a:schemeClr val="tx1"/>
            </a:solidFill>
          </a:endParaRPr>
        </a:p>
      </dgm:t>
    </dgm:pt>
    <dgm:pt modelId="{D4E88AC8-0B7A-4C3F-808B-5850E1482D1B}" type="parTrans" cxnId="{E52E3959-273C-4ADD-9914-DF8B53E509BB}">
      <dgm:prSet/>
      <dgm:spPr/>
      <dgm:t>
        <a:bodyPr/>
        <a:lstStyle/>
        <a:p>
          <a:endParaRPr lang="en-US">
            <a:solidFill>
              <a:schemeClr val="tx1"/>
            </a:solidFill>
          </a:endParaRPr>
        </a:p>
      </dgm:t>
    </dgm:pt>
    <dgm:pt modelId="{ACD5564E-BA07-4009-A94D-960DA872C560}">
      <dgm:prSet phldrT="[Text]"/>
      <dgm:spPr/>
      <dgm:t>
        <a:bodyPr/>
        <a:lstStyle/>
        <a:p>
          <a:r>
            <a:rPr lang="es-CR" dirty="0" smtClean="0">
              <a:solidFill>
                <a:schemeClr val="tx1"/>
              </a:solidFill>
            </a:rPr>
            <a:t>  </a:t>
          </a:r>
          <a:endParaRPr lang="en-US" dirty="0">
            <a:solidFill>
              <a:schemeClr val="tx1"/>
            </a:solidFill>
          </a:endParaRPr>
        </a:p>
      </dgm:t>
    </dgm:pt>
    <dgm:pt modelId="{6671BCC8-608E-4AD5-B44B-3263A640F7B9}" type="sibTrans" cxnId="{FF017843-9A0A-4F78-A8E9-B326A20C846B}">
      <dgm:prSet/>
      <dgm:spPr/>
      <dgm:t>
        <a:bodyPr/>
        <a:lstStyle/>
        <a:p>
          <a:endParaRPr lang="en-US">
            <a:solidFill>
              <a:schemeClr val="tx1"/>
            </a:solidFill>
          </a:endParaRPr>
        </a:p>
      </dgm:t>
    </dgm:pt>
    <dgm:pt modelId="{74DC94C0-CEEA-49C2-A6D5-08DE75306907}" type="parTrans" cxnId="{FF017843-9A0A-4F78-A8E9-B326A20C846B}">
      <dgm:prSet/>
      <dgm:spPr/>
      <dgm:t>
        <a:bodyPr/>
        <a:lstStyle/>
        <a:p>
          <a:endParaRPr lang="en-US">
            <a:solidFill>
              <a:schemeClr val="tx1"/>
            </a:solidFill>
          </a:endParaRPr>
        </a:p>
      </dgm:t>
    </dgm:pt>
    <dgm:pt modelId="{E1877ADE-4660-4FAE-98FA-9B3D0361E705}" type="pres">
      <dgm:prSet presAssocID="{BB69B8ED-49F1-4668-B435-CF3FB678F121}" presName="diagram" presStyleCnt="0">
        <dgm:presLayoutVars>
          <dgm:chMax val="1"/>
          <dgm:dir/>
          <dgm:animLvl val="ctr"/>
          <dgm:resizeHandles val="exact"/>
        </dgm:presLayoutVars>
      </dgm:prSet>
      <dgm:spPr/>
      <dgm:t>
        <a:bodyPr/>
        <a:lstStyle/>
        <a:p>
          <a:endParaRPr lang="en-US"/>
        </a:p>
      </dgm:t>
    </dgm:pt>
    <dgm:pt modelId="{8FE09D0A-7690-4CFF-BA5D-7E70853870F3}" type="pres">
      <dgm:prSet presAssocID="{BB69B8ED-49F1-4668-B435-CF3FB678F121}" presName="matrix" presStyleCnt="0"/>
      <dgm:spPr/>
      <dgm:t>
        <a:bodyPr/>
        <a:lstStyle/>
        <a:p>
          <a:endParaRPr lang="es-ES"/>
        </a:p>
      </dgm:t>
    </dgm:pt>
    <dgm:pt modelId="{791A313F-9644-4E67-8327-FE9DBA54A413}" type="pres">
      <dgm:prSet presAssocID="{BB69B8ED-49F1-4668-B435-CF3FB678F121}" presName="tile1" presStyleLbl="node1" presStyleIdx="0" presStyleCnt="4"/>
      <dgm:spPr/>
      <dgm:t>
        <a:bodyPr/>
        <a:lstStyle/>
        <a:p>
          <a:endParaRPr lang="en-US"/>
        </a:p>
      </dgm:t>
    </dgm:pt>
    <dgm:pt modelId="{678C7BE3-1D0A-47E2-B03C-3C363AD91E8F}" type="pres">
      <dgm:prSet presAssocID="{BB69B8ED-49F1-4668-B435-CF3FB678F121}" presName="tile1text" presStyleLbl="node1" presStyleIdx="0" presStyleCnt="4">
        <dgm:presLayoutVars>
          <dgm:chMax val="0"/>
          <dgm:chPref val="0"/>
          <dgm:bulletEnabled val="1"/>
        </dgm:presLayoutVars>
      </dgm:prSet>
      <dgm:spPr/>
      <dgm:t>
        <a:bodyPr/>
        <a:lstStyle/>
        <a:p>
          <a:endParaRPr lang="en-US"/>
        </a:p>
      </dgm:t>
    </dgm:pt>
    <dgm:pt modelId="{DBF45D99-EAAE-4884-B848-2BE53B3C402D}" type="pres">
      <dgm:prSet presAssocID="{BB69B8ED-49F1-4668-B435-CF3FB678F121}" presName="tile2" presStyleLbl="node1" presStyleIdx="1" presStyleCnt="4"/>
      <dgm:spPr/>
      <dgm:t>
        <a:bodyPr/>
        <a:lstStyle/>
        <a:p>
          <a:endParaRPr lang="en-US"/>
        </a:p>
      </dgm:t>
    </dgm:pt>
    <dgm:pt modelId="{46D674EC-A96A-4BCC-8FE4-7674D68C540D}" type="pres">
      <dgm:prSet presAssocID="{BB69B8ED-49F1-4668-B435-CF3FB678F121}" presName="tile2text" presStyleLbl="node1" presStyleIdx="1" presStyleCnt="4">
        <dgm:presLayoutVars>
          <dgm:chMax val="0"/>
          <dgm:chPref val="0"/>
          <dgm:bulletEnabled val="1"/>
        </dgm:presLayoutVars>
      </dgm:prSet>
      <dgm:spPr/>
      <dgm:t>
        <a:bodyPr/>
        <a:lstStyle/>
        <a:p>
          <a:endParaRPr lang="en-US"/>
        </a:p>
      </dgm:t>
    </dgm:pt>
    <dgm:pt modelId="{435AAE83-194B-4E6E-8EE6-09867FC7C57B}" type="pres">
      <dgm:prSet presAssocID="{BB69B8ED-49F1-4668-B435-CF3FB678F121}" presName="tile3" presStyleLbl="node1" presStyleIdx="2" presStyleCnt="4"/>
      <dgm:spPr/>
      <dgm:t>
        <a:bodyPr/>
        <a:lstStyle/>
        <a:p>
          <a:endParaRPr lang="en-US"/>
        </a:p>
      </dgm:t>
    </dgm:pt>
    <dgm:pt modelId="{03DFADE1-887A-417E-A676-BA4EF921AC72}" type="pres">
      <dgm:prSet presAssocID="{BB69B8ED-49F1-4668-B435-CF3FB678F121}" presName="tile3text" presStyleLbl="node1" presStyleIdx="2" presStyleCnt="4">
        <dgm:presLayoutVars>
          <dgm:chMax val="0"/>
          <dgm:chPref val="0"/>
          <dgm:bulletEnabled val="1"/>
        </dgm:presLayoutVars>
      </dgm:prSet>
      <dgm:spPr/>
      <dgm:t>
        <a:bodyPr/>
        <a:lstStyle/>
        <a:p>
          <a:endParaRPr lang="en-US"/>
        </a:p>
      </dgm:t>
    </dgm:pt>
    <dgm:pt modelId="{0D13F4D4-9906-488F-A599-78972CE61DD4}" type="pres">
      <dgm:prSet presAssocID="{BB69B8ED-49F1-4668-B435-CF3FB678F121}" presName="tile4" presStyleLbl="node1" presStyleIdx="3" presStyleCnt="4"/>
      <dgm:spPr/>
      <dgm:t>
        <a:bodyPr/>
        <a:lstStyle/>
        <a:p>
          <a:endParaRPr lang="en-US"/>
        </a:p>
      </dgm:t>
    </dgm:pt>
    <dgm:pt modelId="{B96CB66E-5037-4B86-B80A-D82BFFF434F1}" type="pres">
      <dgm:prSet presAssocID="{BB69B8ED-49F1-4668-B435-CF3FB678F121}" presName="tile4text" presStyleLbl="node1" presStyleIdx="3" presStyleCnt="4">
        <dgm:presLayoutVars>
          <dgm:chMax val="0"/>
          <dgm:chPref val="0"/>
          <dgm:bulletEnabled val="1"/>
        </dgm:presLayoutVars>
      </dgm:prSet>
      <dgm:spPr/>
      <dgm:t>
        <a:bodyPr/>
        <a:lstStyle/>
        <a:p>
          <a:endParaRPr lang="en-US"/>
        </a:p>
      </dgm:t>
    </dgm:pt>
    <dgm:pt modelId="{76A72F81-D854-430B-BC9C-F80F7AC7D200}" type="pres">
      <dgm:prSet presAssocID="{BB69B8ED-49F1-4668-B435-CF3FB678F121}" presName="centerTile" presStyleLbl="fgShp" presStyleIdx="0" presStyleCnt="1">
        <dgm:presLayoutVars>
          <dgm:chMax val="0"/>
          <dgm:chPref val="0"/>
        </dgm:presLayoutVars>
      </dgm:prSet>
      <dgm:spPr/>
      <dgm:t>
        <a:bodyPr/>
        <a:lstStyle/>
        <a:p>
          <a:endParaRPr lang="en-US"/>
        </a:p>
      </dgm:t>
    </dgm:pt>
  </dgm:ptLst>
  <dgm:cxnLst>
    <dgm:cxn modelId="{E52E3959-273C-4ADD-9914-DF8B53E509BB}" srcId="{ACD5564E-BA07-4009-A94D-960DA872C560}" destId="{3CDE356E-8105-43B1-AA8D-0323E3AD5D75}" srcOrd="1" destOrd="0" parTransId="{D4E88AC8-0B7A-4C3F-808B-5850E1482D1B}" sibTransId="{C5D2EFE9-2D3E-4EFF-9619-077F7F105404}"/>
    <dgm:cxn modelId="{A07D6EBF-63BE-4BB7-9F99-818C34EA6359}" type="presOf" srcId="{3CDE356E-8105-43B1-AA8D-0323E3AD5D75}" destId="{46D674EC-A96A-4BCC-8FE4-7674D68C540D}" srcOrd="1" destOrd="0" presId="urn:microsoft.com/office/officeart/2005/8/layout/matrix1"/>
    <dgm:cxn modelId="{287B1C6C-37A3-423E-AD52-D770472B4BD6}" type="presOf" srcId="{6908383F-B9F7-4C33-8071-856C6AE75ABA}" destId="{0D13F4D4-9906-488F-A599-78972CE61DD4}" srcOrd="0" destOrd="0" presId="urn:microsoft.com/office/officeart/2005/8/layout/matrix1"/>
    <dgm:cxn modelId="{C3B81AD0-44D7-456D-945F-433F87B18963}" type="presOf" srcId="{60911036-7B27-4092-BCCF-E1BDA36B8F89}" destId="{678C7BE3-1D0A-47E2-B03C-3C363AD91E8F}" srcOrd="1" destOrd="0" presId="urn:microsoft.com/office/officeart/2005/8/layout/matrix1"/>
    <dgm:cxn modelId="{06B16D8C-A79A-46F3-901B-7934B2F837EA}" type="presOf" srcId="{BB69B8ED-49F1-4668-B435-CF3FB678F121}" destId="{E1877ADE-4660-4FAE-98FA-9B3D0361E705}" srcOrd="0" destOrd="0" presId="urn:microsoft.com/office/officeart/2005/8/layout/matrix1"/>
    <dgm:cxn modelId="{219583AA-7CFF-4E55-9658-2F1D8D83A454}" type="presOf" srcId="{60911036-7B27-4092-BCCF-E1BDA36B8F89}" destId="{791A313F-9644-4E67-8327-FE9DBA54A413}" srcOrd="0" destOrd="0" presId="urn:microsoft.com/office/officeart/2005/8/layout/matrix1"/>
    <dgm:cxn modelId="{355B2EB3-1656-4EF9-95CE-3E94B8DA75FB}" type="presOf" srcId="{ACD5564E-BA07-4009-A94D-960DA872C560}" destId="{76A72F81-D854-430B-BC9C-F80F7AC7D200}" srcOrd="0" destOrd="0" presId="urn:microsoft.com/office/officeart/2005/8/layout/matrix1"/>
    <dgm:cxn modelId="{DB479E30-AA4E-4D8C-93F2-EF2BF04F26D5}" srcId="{ACD5564E-BA07-4009-A94D-960DA872C560}" destId="{6908383F-B9F7-4C33-8071-856C6AE75ABA}" srcOrd="3" destOrd="0" parTransId="{3119B284-BB56-4AB8-ABB5-88B5C12DDF97}" sibTransId="{E177F8B3-D6F8-47DB-9C86-96C3E2A44E73}"/>
    <dgm:cxn modelId="{FF017843-9A0A-4F78-A8E9-B326A20C846B}" srcId="{BB69B8ED-49F1-4668-B435-CF3FB678F121}" destId="{ACD5564E-BA07-4009-A94D-960DA872C560}" srcOrd="0" destOrd="0" parTransId="{74DC94C0-CEEA-49C2-A6D5-08DE75306907}" sibTransId="{6671BCC8-608E-4AD5-B44B-3263A640F7B9}"/>
    <dgm:cxn modelId="{F42297D8-CEF1-4461-8C78-E096B060CA11}" type="presOf" srcId="{6908383F-B9F7-4C33-8071-856C6AE75ABA}" destId="{B96CB66E-5037-4B86-B80A-D82BFFF434F1}" srcOrd="1" destOrd="0" presId="urn:microsoft.com/office/officeart/2005/8/layout/matrix1"/>
    <dgm:cxn modelId="{8C8FA304-B355-4B26-AB8F-1F53DC7FDDE0}" type="presOf" srcId="{8CE28AB4-A708-47D1-992E-BC4EB181565F}" destId="{03DFADE1-887A-417E-A676-BA4EF921AC72}" srcOrd="1" destOrd="0" presId="urn:microsoft.com/office/officeart/2005/8/layout/matrix1"/>
    <dgm:cxn modelId="{AD79FE98-C5D9-491D-8539-74CD7E41B758}" type="presOf" srcId="{8CE28AB4-A708-47D1-992E-BC4EB181565F}" destId="{435AAE83-194B-4E6E-8EE6-09867FC7C57B}" srcOrd="0" destOrd="0" presId="urn:microsoft.com/office/officeart/2005/8/layout/matrix1"/>
    <dgm:cxn modelId="{47AFE714-DD24-4B1E-91A2-DF9FC06AFA43}" srcId="{ACD5564E-BA07-4009-A94D-960DA872C560}" destId="{60911036-7B27-4092-BCCF-E1BDA36B8F89}" srcOrd="0" destOrd="0" parTransId="{D4E483D0-D956-454F-B69D-6722FB710E39}" sibTransId="{38F6F61D-D3BD-4C49-8142-C9EB0555BDF8}"/>
    <dgm:cxn modelId="{C1B7CF67-E4B7-44FA-864A-15849621CE2C}" srcId="{ACD5564E-BA07-4009-A94D-960DA872C560}" destId="{8CE28AB4-A708-47D1-992E-BC4EB181565F}" srcOrd="2" destOrd="0" parTransId="{0199EEFD-F808-4DEB-95C7-E3EB37338B37}" sibTransId="{5B6C7DC9-6F6C-472C-81CF-F8F6B00AD9FA}"/>
    <dgm:cxn modelId="{83BD4C34-ED9D-4540-83D4-93116E4E2887}" type="presOf" srcId="{3CDE356E-8105-43B1-AA8D-0323E3AD5D75}" destId="{DBF45D99-EAAE-4884-B848-2BE53B3C402D}" srcOrd="0" destOrd="0" presId="urn:microsoft.com/office/officeart/2005/8/layout/matrix1"/>
    <dgm:cxn modelId="{CCB11379-5DC0-4228-8F60-66516424F7EB}" type="presParOf" srcId="{E1877ADE-4660-4FAE-98FA-9B3D0361E705}" destId="{8FE09D0A-7690-4CFF-BA5D-7E70853870F3}" srcOrd="0" destOrd="0" presId="urn:microsoft.com/office/officeart/2005/8/layout/matrix1"/>
    <dgm:cxn modelId="{2B5722AD-4C0B-4FA8-9606-1E8A96DD3D3C}" type="presParOf" srcId="{8FE09D0A-7690-4CFF-BA5D-7E70853870F3}" destId="{791A313F-9644-4E67-8327-FE9DBA54A413}" srcOrd="0" destOrd="0" presId="urn:microsoft.com/office/officeart/2005/8/layout/matrix1"/>
    <dgm:cxn modelId="{D3F8D55B-9880-401A-9226-840D11041BFB}" type="presParOf" srcId="{8FE09D0A-7690-4CFF-BA5D-7E70853870F3}" destId="{678C7BE3-1D0A-47E2-B03C-3C363AD91E8F}" srcOrd="1" destOrd="0" presId="urn:microsoft.com/office/officeart/2005/8/layout/matrix1"/>
    <dgm:cxn modelId="{707737CB-1DA3-48C0-86DB-CC5F93B4FC4A}" type="presParOf" srcId="{8FE09D0A-7690-4CFF-BA5D-7E70853870F3}" destId="{DBF45D99-EAAE-4884-B848-2BE53B3C402D}" srcOrd="2" destOrd="0" presId="urn:microsoft.com/office/officeart/2005/8/layout/matrix1"/>
    <dgm:cxn modelId="{1A4DF3CB-B850-4158-AC0E-87EE1B248F4D}" type="presParOf" srcId="{8FE09D0A-7690-4CFF-BA5D-7E70853870F3}" destId="{46D674EC-A96A-4BCC-8FE4-7674D68C540D}" srcOrd="3" destOrd="0" presId="urn:microsoft.com/office/officeart/2005/8/layout/matrix1"/>
    <dgm:cxn modelId="{32867DED-EE66-43B9-9B79-5C2F647FA854}" type="presParOf" srcId="{8FE09D0A-7690-4CFF-BA5D-7E70853870F3}" destId="{435AAE83-194B-4E6E-8EE6-09867FC7C57B}" srcOrd="4" destOrd="0" presId="urn:microsoft.com/office/officeart/2005/8/layout/matrix1"/>
    <dgm:cxn modelId="{42B96C61-5FBF-4208-BC98-90DF5BBB5FD3}" type="presParOf" srcId="{8FE09D0A-7690-4CFF-BA5D-7E70853870F3}" destId="{03DFADE1-887A-417E-A676-BA4EF921AC72}" srcOrd="5" destOrd="0" presId="urn:microsoft.com/office/officeart/2005/8/layout/matrix1"/>
    <dgm:cxn modelId="{C2A19E49-C6A6-4440-BFB7-6520BE03C425}" type="presParOf" srcId="{8FE09D0A-7690-4CFF-BA5D-7E70853870F3}" destId="{0D13F4D4-9906-488F-A599-78972CE61DD4}" srcOrd="6" destOrd="0" presId="urn:microsoft.com/office/officeart/2005/8/layout/matrix1"/>
    <dgm:cxn modelId="{B6C86EDC-F6FC-45FB-BF2A-C78C960B4B50}" type="presParOf" srcId="{8FE09D0A-7690-4CFF-BA5D-7E70853870F3}" destId="{B96CB66E-5037-4B86-B80A-D82BFFF434F1}" srcOrd="7" destOrd="0" presId="urn:microsoft.com/office/officeart/2005/8/layout/matrix1"/>
    <dgm:cxn modelId="{71D33F0F-3254-4B9C-A566-06ECA62DBD8A}" type="presParOf" srcId="{E1877ADE-4660-4FAE-98FA-9B3D0361E705}" destId="{76A72F81-D854-430B-BC9C-F80F7AC7D200}"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2F1C67-EB21-4352-87AB-7F993722D7B0}"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CD88F363-4475-465A-B7C0-B2BA0ADE2564}">
      <dgm:prSet/>
      <dgm:spPr/>
      <dgm:t>
        <a:bodyPr/>
        <a:lstStyle/>
        <a:p>
          <a:pPr rtl="0"/>
          <a:r>
            <a:rPr lang="es-CR" dirty="0" smtClean="0"/>
            <a:t> Segunda Fase</a:t>
          </a:r>
          <a:endParaRPr lang="es-CR" noProof="0" dirty="0"/>
        </a:p>
      </dgm:t>
    </dgm:pt>
    <dgm:pt modelId="{B1825E7A-1F43-45BE-91B0-59DF6F3AAD11}" type="parTrans" cxnId="{BD43B072-6AB0-4672-ACAF-A2D3FC5DE857}">
      <dgm:prSet/>
      <dgm:spPr/>
      <dgm:t>
        <a:bodyPr/>
        <a:lstStyle/>
        <a:p>
          <a:endParaRPr lang="en-US"/>
        </a:p>
      </dgm:t>
    </dgm:pt>
    <dgm:pt modelId="{22AA38EE-D60D-4E16-A199-A362BEC78843}" type="sibTrans" cxnId="{BD43B072-6AB0-4672-ACAF-A2D3FC5DE857}">
      <dgm:prSet/>
      <dgm:spPr/>
      <dgm:t>
        <a:bodyPr/>
        <a:lstStyle/>
        <a:p>
          <a:endParaRPr lang="en-US"/>
        </a:p>
      </dgm:t>
    </dgm:pt>
    <dgm:pt modelId="{2C1954A2-2A71-4446-939C-EC59CA731265}" type="pres">
      <dgm:prSet presAssocID="{592F1C67-EB21-4352-87AB-7F993722D7B0}" presName="linear" presStyleCnt="0">
        <dgm:presLayoutVars>
          <dgm:animLvl val="lvl"/>
          <dgm:resizeHandles val="exact"/>
        </dgm:presLayoutVars>
      </dgm:prSet>
      <dgm:spPr/>
      <dgm:t>
        <a:bodyPr/>
        <a:lstStyle/>
        <a:p>
          <a:endParaRPr lang="en-US"/>
        </a:p>
      </dgm:t>
    </dgm:pt>
    <dgm:pt modelId="{62735217-8FEB-4725-BF98-5F3DC2D4F09C}" type="pres">
      <dgm:prSet presAssocID="{CD88F363-4475-465A-B7C0-B2BA0ADE2564}" presName="parentText" presStyleLbl="node1" presStyleIdx="0" presStyleCnt="1" custLinFactNeighborX="-66234" custLinFactNeighborY="-481">
        <dgm:presLayoutVars>
          <dgm:chMax val="0"/>
          <dgm:bulletEnabled val="1"/>
        </dgm:presLayoutVars>
      </dgm:prSet>
      <dgm:spPr/>
      <dgm:t>
        <a:bodyPr/>
        <a:lstStyle/>
        <a:p>
          <a:endParaRPr lang="en-US"/>
        </a:p>
      </dgm:t>
    </dgm:pt>
  </dgm:ptLst>
  <dgm:cxnLst>
    <dgm:cxn modelId="{BD43B072-6AB0-4672-ACAF-A2D3FC5DE857}" srcId="{592F1C67-EB21-4352-87AB-7F993722D7B0}" destId="{CD88F363-4475-465A-B7C0-B2BA0ADE2564}" srcOrd="0" destOrd="0" parTransId="{B1825E7A-1F43-45BE-91B0-59DF6F3AAD11}" sibTransId="{22AA38EE-D60D-4E16-A199-A362BEC78843}"/>
    <dgm:cxn modelId="{558616D2-2C79-4715-BBC2-B074454E62FA}" type="presOf" srcId="{592F1C67-EB21-4352-87AB-7F993722D7B0}" destId="{2C1954A2-2A71-4446-939C-EC59CA731265}" srcOrd="0" destOrd="0" presId="urn:microsoft.com/office/officeart/2005/8/layout/vList2"/>
    <dgm:cxn modelId="{6BA9C735-B145-471D-A882-F484A7993125}" type="presOf" srcId="{CD88F363-4475-465A-B7C0-B2BA0ADE2564}" destId="{62735217-8FEB-4725-BF98-5F3DC2D4F09C}" srcOrd="0" destOrd="0" presId="urn:microsoft.com/office/officeart/2005/8/layout/vList2"/>
    <dgm:cxn modelId="{11132643-6FBB-4217-B451-9BA0F5ABFACB}" type="presParOf" srcId="{2C1954A2-2A71-4446-939C-EC59CA731265}" destId="{62735217-8FEB-4725-BF98-5F3DC2D4F0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74E406-4D53-4982-8298-DC9E909264F5}" type="doc">
      <dgm:prSet loTypeId="urn:microsoft.com/office/officeart/2005/8/layout/hList1" loCatId="list" qsTypeId="urn:microsoft.com/office/officeart/2005/8/quickstyle/3d6" qsCatId="3D" csTypeId="urn:microsoft.com/office/officeart/2005/8/colors/colorful1#3" csCatId="colorful" phldr="1"/>
      <dgm:spPr/>
      <dgm:t>
        <a:bodyPr/>
        <a:lstStyle/>
        <a:p>
          <a:endParaRPr lang="es-CR"/>
        </a:p>
      </dgm:t>
    </dgm:pt>
    <dgm:pt modelId="{2CD5A097-1A39-44A5-B47C-9009C6D3C2CE}">
      <dgm:prSet phldrT="[Text]"/>
      <dgm:spPr/>
      <dgm:t>
        <a:bodyPr/>
        <a:lstStyle/>
        <a:p>
          <a:r>
            <a:rPr lang="es-ES" dirty="0" smtClean="0">
              <a:solidFill>
                <a:schemeClr val="tx1"/>
              </a:solidFill>
            </a:rPr>
            <a:t>Región 1</a:t>
          </a:r>
          <a:endParaRPr lang="es-CR" dirty="0">
            <a:solidFill>
              <a:schemeClr val="tx1"/>
            </a:solidFill>
          </a:endParaRPr>
        </a:p>
      </dgm:t>
    </dgm:pt>
    <dgm:pt modelId="{AF9ECF1B-FA15-4F34-91E9-FB2978A423B0}" type="parTrans" cxnId="{2DD879CC-AD5E-4171-857C-AF18AAED8B0B}">
      <dgm:prSet/>
      <dgm:spPr/>
      <dgm:t>
        <a:bodyPr/>
        <a:lstStyle/>
        <a:p>
          <a:endParaRPr lang="es-CR">
            <a:solidFill>
              <a:schemeClr val="tx1"/>
            </a:solidFill>
          </a:endParaRPr>
        </a:p>
      </dgm:t>
    </dgm:pt>
    <dgm:pt modelId="{C16C8D1E-E29D-453A-8612-5F473F5F4C37}" type="sibTrans" cxnId="{2DD879CC-AD5E-4171-857C-AF18AAED8B0B}">
      <dgm:prSet/>
      <dgm:spPr/>
      <dgm:t>
        <a:bodyPr/>
        <a:lstStyle/>
        <a:p>
          <a:endParaRPr lang="es-CR">
            <a:solidFill>
              <a:schemeClr val="tx1"/>
            </a:solidFill>
          </a:endParaRPr>
        </a:p>
      </dgm:t>
    </dgm:pt>
    <dgm:pt modelId="{DC27E2E7-A0DE-4991-A038-A6BDC4CACAC1}">
      <dgm:prSet phldrT="[Text]"/>
      <dgm:spPr/>
      <dgm:t>
        <a:bodyPr/>
        <a:lstStyle/>
        <a:p>
          <a:r>
            <a:rPr lang="es-ES" dirty="0" smtClean="0">
              <a:solidFill>
                <a:schemeClr val="tx1"/>
              </a:solidFill>
            </a:rPr>
            <a:t>Valle Central</a:t>
          </a:r>
          <a:endParaRPr lang="es-CR" dirty="0">
            <a:solidFill>
              <a:schemeClr val="tx1"/>
            </a:solidFill>
          </a:endParaRPr>
        </a:p>
      </dgm:t>
    </dgm:pt>
    <dgm:pt modelId="{5EC3DB72-08C9-493C-BE30-46E24043B94C}" type="parTrans" cxnId="{3A74D6DB-80DA-48F7-9CA6-776A7D48EC82}">
      <dgm:prSet/>
      <dgm:spPr/>
      <dgm:t>
        <a:bodyPr/>
        <a:lstStyle/>
        <a:p>
          <a:endParaRPr lang="es-CR">
            <a:solidFill>
              <a:schemeClr val="tx1"/>
            </a:solidFill>
          </a:endParaRPr>
        </a:p>
      </dgm:t>
    </dgm:pt>
    <dgm:pt modelId="{C9890F32-E043-4396-8D7C-0D7597272056}" type="sibTrans" cxnId="{3A74D6DB-80DA-48F7-9CA6-776A7D48EC82}">
      <dgm:prSet/>
      <dgm:spPr/>
      <dgm:t>
        <a:bodyPr/>
        <a:lstStyle/>
        <a:p>
          <a:endParaRPr lang="es-CR">
            <a:solidFill>
              <a:schemeClr val="tx1"/>
            </a:solidFill>
          </a:endParaRPr>
        </a:p>
      </dgm:t>
    </dgm:pt>
    <dgm:pt modelId="{CAABC38E-1BDE-4DDE-81B8-0B0F959C2EF3}">
      <dgm:prSet phldrT="[Text]"/>
      <dgm:spPr/>
      <dgm:t>
        <a:bodyPr/>
        <a:lstStyle/>
        <a:p>
          <a:r>
            <a:rPr lang="es-ES" dirty="0" smtClean="0">
              <a:solidFill>
                <a:schemeClr val="tx1"/>
              </a:solidFill>
            </a:rPr>
            <a:t>Región 2</a:t>
          </a:r>
          <a:endParaRPr lang="es-CR" dirty="0">
            <a:solidFill>
              <a:schemeClr val="tx1"/>
            </a:solidFill>
          </a:endParaRPr>
        </a:p>
      </dgm:t>
    </dgm:pt>
    <dgm:pt modelId="{9D5E6578-9B7E-4C07-828C-242E1316373C}" type="parTrans" cxnId="{A56C78FB-299E-4DFD-98E7-EEDBD9C657F9}">
      <dgm:prSet/>
      <dgm:spPr/>
      <dgm:t>
        <a:bodyPr/>
        <a:lstStyle/>
        <a:p>
          <a:endParaRPr lang="es-CR">
            <a:solidFill>
              <a:schemeClr val="tx1"/>
            </a:solidFill>
          </a:endParaRPr>
        </a:p>
      </dgm:t>
    </dgm:pt>
    <dgm:pt modelId="{88930C7D-D2B8-4930-BF24-156A0957E082}" type="sibTrans" cxnId="{A56C78FB-299E-4DFD-98E7-EEDBD9C657F9}">
      <dgm:prSet/>
      <dgm:spPr/>
      <dgm:t>
        <a:bodyPr/>
        <a:lstStyle/>
        <a:p>
          <a:endParaRPr lang="es-CR">
            <a:solidFill>
              <a:schemeClr val="tx1"/>
            </a:solidFill>
          </a:endParaRPr>
        </a:p>
      </dgm:t>
    </dgm:pt>
    <dgm:pt modelId="{4B9A5AB1-565E-4093-955D-892E3E5FE813}">
      <dgm:prSet phldrT="[Text]"/>
      <dgm:spPr/>
      <dgm:t>
        <a:bodyPr/>
        <a:lstStyle/>
        <a:p>
          <a:r>
            <a:rPr lang="es-ES" dirty="0" smtClean="0">
              <a:solidFill>
                <a:schemeClr val="tx1"/>
              </a:solidFill>
            </a:rPr>
            <a:t>Pacífico Norte</a:t>
          </a:r>
          <a:endParaRPr lang="es-CR" dirty="0">
            <a:solidFill>
              <a:schemeClr val="tx1"/>
            </a:solidFill>
          </a:endParaRPr>
        </a:p>
      </dgm:t>
    </dgm:pt>
    <dgm:pt modelId="{FA0389FF-B7AD-403F-B562-24102B205453}" type="parTrans" cxnId="{84957924-C0C3-4E54-8D3E-557452B85833}">
      <dgm:prSet/>
      <dgm:spPr/>
      <dgm:t>
        <a:bodyPr/>
        <a:lstStyle/>
        <a:p>
          <a:endParaRPr lang="es-CR">
            <a:solidFill>
              <a:schemeClr val="tx1"/>
            </a:solidFill>
          </a:endParaRPr>
        </a:p>
      </dgm:t>
    </dgm:pt>
    <dgm:pt modelId="{B97EFD83-7DFF-4880-B368-DAF0173FDA8D}" type="sibTrans" cxnId="{84957924-C0C3-4E54-8D3E-557452B85833}">
      <dgm:prSet/>
      <dgm:spPr/>
      <dgm:t>
        <a:bodyPr/>
        <a:lstStyle/>
        <a:p>
          <a:endParaRPr lang="es-CR">
            <a:solidFill>
              <a:schemeClr val="tx1"/>
            </a:solidFill>
          </a:endParaRPr>
        </a:p>
      </dgm:t>
    </dgm:pt>
    <dgm:pt modelId="{EF4419AF-BA0B-4396-91D8-2C57B726BA46}">
      <dgm:prSet phldrT="[Text]"/>
      <dgm:spPr/>
      <dgm:t>
        <a:bodyPr/>
        <a:lstStyle/>
        <a:p>
          <a:r>
            <a:rPr lang="es-ES" dirty="0" smtClean="0">
              <a:solidFill>
                <a:schemeClr val="tx1"/>
              </a:solidFill>
            </a:rPr>
            <a:t>Región 3</a:t>
          </a:r>
          <a:endParaRPr lang="es-CR" dirty="0">
            <a:solidFill>
              <a:schemeClr val="tx1"/>
            </a:solidFill>
          </a:endParaRPr>
        </a:p>
      </dgm:t>
    </dgm:pt>
    <dgm:pt modelId="{07C4B0EA-3154-4A6E-A3F3-377683F74217}" type="parTrans" cxnId="{BC2CAC8E-CD70-4B87-AA43-8A8FF6108667}">
      <dgm:prSet/>
      <dgm:spPr/>
      <dgm:t>
        <a:bodyPr/>
        <a:lstStyle/>
        <a:p>
          <a:endParaRPr lang="es-CR">
            <a:solidFill>
              <a:schemeClr val="tx1"/>
            </a:solidFill>
          </a:endParaRPr>
        </a:p>
      </dgm:t>
    </dgm:pt>
    <dgm:pt modelId="{F6151528-581E-4801-902F-751163F04FDE}" type="sibTrans" cxnId="{BC2CAC8E-CD70-4B87-AA43-8A8FF6108667}">
      <dgm:prSet/>
      <dgm:spPr/>
      <dgm:t>
        <a:bodyPr/>
        <a:lstStyle/>
        <a:p>
          <a:endParaRPr lang="es-CR">
            <a:solidFill>
              <a:schemeClr val="tx1"/>
            </a:solidFill>
          </a:endParaRPr>
        </a:p>
      </dgm:t>
    </dgm:pt>
    <dgm:pt modelId="{55BEA1C3-1A8B-44B4-90E9-9292F5F99B66}">
      <dgm:prSet phldrT="[Text]"/>
      <dgm:spPr/>
      <dgm:t>
        <a:bodyPr/>
        <a:lstStyle/>
        <a:p>
          <a:r>
            <a:rPr lang="es-ES" dirty="0" smtClean="0">
              <a:solidFill>
                <a:schemeClr val="tx1"/>
              </a:solidFill>
            </a:rPr>
            <a:t>Pacífico Central</a:t>
          </a:r>
          <a:endParaRPr lang="es-CR" dirty="0">
            <a:solidFill>
              <a:schemeClr val="tx1"/>
            </a:solidFill>
          </a:endParaRPr>
        </a:p>
      </dgm:t>
    </dgm:pt>
    <dgm:pt modelId="{E9B891EA-631D-48A3-AC13-E4D0B156D2EF}" type="parTrans" cxnId="{DD6C2F91-BD0B-42CF-84DC-91FAC84C28EB}">
      <dgm:prSet/>
      <dgm:spPr/>
      <dgm:t>
        <a:bodyPr/>
        <a:lstStyle/>
        <a:p>
          <a:endParaRPr lang="es-CR">
            <a:solidFill>
              <a:schemeClr val="tx1"/>
            </a:solidFill>
          </a:endParaRPr>
        </a:p>
      </dgm:t>
    </dgm:pt>
    <dgm:pt modelId="{CDDBA568-B477-45B5-A34D-B7121C423AE3}" type="sibTrans" cxnId="{DD6C2F91-BD0B-42CF-84DC-91FAC84C28EB}">
      <dgm:prSet/>
      <dgm:spPr/>
      <dgm:t>
        <a:bodyPr/>
        <a:lstStyle/>
        <a:p>
          <a:endParaRPr lang="es-CR">
            <a:solidFill>
              <a:schemeClr val="tx1"/>
            </a:solidFill>
          </a:endParaRPr>
        </a:p>
      </dgm:t>
    </dgm:pt>
    <dgm:pt modelId="{66DCE779-010B-475E-B08B-3800DC13A0A7}">
      <dgm:prSet phldrT="[Text]"/>
      <dgm:spPr/>
      <dgm:t>
        <a:bodyPr/>
        <a:lstStyle/>
        <a:p>
          <a:r>
            <a:rPr lang="es-ES" dirty="0" smtClean="0">
              <a:solidFill>
                <a:schemeClr val="tx1"/>
              </a:solidFill>
            </a:rPr>
            <a:t>Región 4</a:t>
          </a:r>
          <a:endParaRPr lang="es-CR" dirty="0">
            <a:solidFill>
              <a:schemeClr val="tx1"/>
            </a:solidFill>
          </a:endParaRPr>
        </a:p>
      </dgm:t>
    </dgm:pt>
    <dgm:pt modelId="{444C2C85-B878-4DE8-84AF-17650B1F9E9F}" type="parTrans" cxnId="{9C48B7A2-4C35-40F7-BF1F-4FF7D353CCF7}">
      <dgm:prSet/>
      <dgm:spPr/>
      <dgm:t>
        <a:bodyPr/>
        <a:lstStyle/>
        <a:p>
          <a:endParaRPr lang="es-CR">
            <a:solidFill>
              <a:schemeClr val="tx1"/>
            </a:solidFill>
          </a:endParaRPr>
        </a:p>
      </dgm:t>
    </dgm:pt>
    <dgm:pt modelId="{2BC19F94-2AF9-4220-8EC2-3793A7A89F95}" type="sibTrans" cxnId="{9C48B7A2-4C35-40F7-BF1F-4FF7D353CCF7}">
      <dgm:prSet/>
      <dgm:spPr/>
      <dgm:t>
        <a:bodyPr/>
        <a:lstStyle/>
        <a:p>
          <a:endParaRPr lang="es-CR">
            <a:solidFill>
              <a:schemeClr val="tx1"/>
            </a:solidFill>
          </a:endParaRPr>
        </a:p>
      </dgm:t>
    </dgm:pt>
    <dgm:pt modelId="{4AE27D61-D0EF-47BB-82B2-EA39520D74AF}">
      <dgm:prSet/>
      <dgm:spPr/>
      <dgm:t>
        <a:bodyPr/>
        <a:lstStyle/>
        <a:p>
          <a:r>
            <a:rPr lang="es-ES" dirty="0" smtClean="0">
              <a:solidFill>
                <a:schemeClr val="tx1"/>
              </a:solidFill>
            </a:rPr>
            <a:t>Región 5</a:t>
          </a:r>
          <a:endParaRPr lang="es-ES" dirty="0">
            <a:solidFill>
              <a:schemeClr val="tx1"/>
            </a:solidFill>
          </a:endParaRPr>
        </a:p>
      </dgm:t>
    </dgm:pt>
    <dgm:pt modelId="{0783040F-6D1A-4570-957C-C7D1634A664A}" type="parTrans" cxnId="{B2A9B4D2-3BE4-427F-8CC5-9925DF638DA6}">
      <dgm:prSet/>
      <dgm:spPr/>
      <dgm:t>
        <a:bodyPr/>
        <a:lstStyle/>
        <a:p>
          <a:endParaRPr lang="es-CR">
            <a:solidFill>
              <a:schemeClr val="tx1"/>
            </a:solidFill>
          </a:endParaRPr>
        </a:p>
      </dgm:t>
    </dgm:pt>
    <dgm:pt modelId="{0A55F913-AC0E-4EAA-A906-9D1A32B2B438}" type="sibTrans" cxnId="{B2A9B4D2-3BE4-427F-8CC5-9925DF638DA6}">
      <dgm:prSet/>
      <dgm:spPr/>
      <dgm:t>
        <a:bodyPr/>
        <a:lstStyle/>
        <a:p>
          <a:endParaRPr lang="es-CR">
            <a:solidFill>
              <a:schemeClr val="tx1"/>
            </a:solidFill>
          </a:endParaRPr>
        </a:p>
      </dgm:t>
    </dgm:pt>
    <dgm:pt modelId="{AEE27754-B028-40B1-B651-A97D9126378D}">
      <dgm:prSet/>
      <dgm:spPr/>
      <dgm:t>
        <a:bodyPr/>
        <a:lstStyle/>
        <a:p>
          <a:r>
            <a:rPr lang="es-ES" dirty="0" smtClean="0">
              <a:solidFill>
                <a:schemeClr val="tx1"/>
              </a:solidFill>
            </a:rPr>
            <a:t>Región 6</a:t>
          </a:r>
          <a:endParaRPr lang="es-ES" dirty="0">
            <a:solidFill>
              <a:schemeClr val="tx1"/>
            </a:solidFill>
          </a:endParaRPr>
        </a:p>
      </dgm:t>
    </dgm:pt>
    <dgm:pt modelId="{C1048579-808B-4B1E-96DB-E5D065FB6A47}" type="parTrans" cxnId="{149B2A7A-8AA7-4EF5-AFE6-37C072077C6F}">
      <dgm:prSet/>
      <dgm:spPr/>
      <dgm:t>
        <a:bodyPr/>
        <a:lstStyle/>
        <a:p>
          <a:endParaRPr lang="es-CR">
            <a:solidFill>
              <a:schemeClr val="tx1"/>
            </a:solidFill>
          </a:endParaRPr>
        </a:p>
      </dgm:t>
    </dgm:pt>
    <dgm:pt modelId="{5459F848-FE57-4093-A597-269E7F2B2F3F}" type="sibTrans" cxnId="{149B2A7A-8AA7-4EF5-AFE6-37C072077C6F}">
      <dgm:prSet/>
      <dgm:spPr/>
      <dgm:t>
        <a:bodyPr/>
        <a:lstStyle/>
        <a:p>
          <a:endParaRPr lang="es-CR">
            <a:solidFill>
              <a:schemeClr val="tx1"/>
            </a:solidFill>
          </a:endParaRPr>
        </a:p>
      </dgm:t>
    </dgm:pt>
    <dgm:pt modelId="{86E820ED-8DBD-4713-84A4-D8AC002A1BCD}">
      <dgm:prSet/>
      <dgm:spPr/>
      <dgm:t>
        <a:bodyPr/>
        <a:lstStyle/>
        <a:p>
          <a:r>
            <a:rPr lang="es-ES" dirty="0" smtClean="0">
              <a:solidFill>
                <a:schemeClr val="tx1"/>
              </a:solidFill>
            </a:rPr>
            <a:t>Región 7</a:t>
          </a:r>
          <a:endParaRPr lang="es-ES" dirty="0">
            <a:solidFill>
              <a:schemeClr val="tx1"/>
            </a:solidFill>
          </a:endParaRPr>
        </a:p>
      </dgm:t>
    </dgm:pt>
    <dgm:pt modelId="{2235D590-5739-47B0-BC5D-EDE19269D122}" type="parTrans" cxnId="{A114153E-22A9-43B5-A7BB-45EE4643F427}">
      <dgm:prSet/>
      <dgm:spPr/>
      <dgm:t>
        <a:bodyPr/>
        <a:lstStyle/>
        <a:p>
          <a:endParaRPr lang="es-CR">
            <a:solidFill>
              <a:schemeClr val="tx1"/>
            </a:solidFill>
          </a:endParaRPr>
        </a:p>
      </dgm:t>
    </dgm:pt>
    <dgm:pt modelId="{22765378-348F-47B6-91D3-BB5D46EB2BE6}" type="sibTrans" cxnId="{A114153E-22A9-43B5-A7BB-45EE4643F427}">
      <dgm:prSet/>
      <dgm:spPr/>
      <dgm:t>
        <a:bodyPr/>
        <a:lstStyle/>
        <a:p>
          <a:endParaRPr lang="es-CR">
            <a:solidFill>
              <a:schemeClr val="tx1"/>
            </a:solidFill>
          </a:endParaRPr>
        </a:p>
      </dgm:t>
    </dgm:pt>
    <dgm:pt modelId="{ADE88784-D14A-4CF9-B01D-EA39317A526A}">
      <dgm:prSet phldrT="[Text]"/>
      <dgm:spPr/>
      <dgm:t>
        <a:bodyPr/>
        <a:lstStyle/>
        <a:p>
          <a:r>
            <a:rPr lang="es-ES" dirty="0" smtClean="0">
              <a:solidFill>
                <a:schemeClr val="tx1"/>
              </a:solidFill>
            </a:rPr>
            <a:t> Pacífico Sur</a:t>
          </a:r>
          <a:endParaRPr lang="es-CR" dirty="0">
            <a:solidFill>
              <a:schemeClr val="tx1"/>
            </a:solidFill>
          </a:endParaRPr>
        </a:p>
      </dgm:t>
    </dgm:pt>
    <dgm:pt modelId="{A168FCF1-F0B5-4F7C-BE84-A13A214743C1}" type="parTrans" cxnId="{03084244-9915-4F02-BB1B-D6CC6A3A6406}">
      <dgm:prSet/>
      <dgm:spPr/>
      <dgm:t>
        <a:bodyPr/>
        <a:lstStyle/>
        <a:p>
          <a:endParaRPr lang="es-CR">
            <a:solidFill>
              <a:schemeClr val="tx1"/>
            </a:solidFill>
          </a:endParaRPr>
        </a:p>
      </dgm:t>
    </dgm:pt>
    <dgm:pt modelId="{2D9B6042-B22A-4407-AA6D-DB819A04F918}" type="sibTrans" cxnId="{03084244-9915-4F02-BB1B-D6CC6A3A6406}">
      <dgm:prSet/>
      <dgm:spPr/>
      <dgm:t>
        <a:bodyPr/>
        <a:lstStyle/>
        <a:p>
          <a:endParaRPr lang="es-CR">
            <a:solidFill>
              <a:schemeClr val="tx1"/>
            </a:solidFill>
          </a:endParaRPr>
        </a:p>
      </dgm:t>
    </dgm:pt>
    <dgm:pt modelId="{F947CA3F-3DC5-453A-B01C-03CD18870E1B}">
      <dgm:prSet/>
      <dgm:spPr/>
      <dgm:t>
        <a:bodyPr/>
        <a:lstStyle/>
        <a:p>
          <a:r>
            <a:rPr lang="es-ES" dirty="0" smtClean="0">
              <a:solidFill>
                <a:schemeClr val="tx1"/>
              </a:solidFill>
            </a:rPr>
            <a:t> Caribe Central</a:t>
          </a:r>
          <a:endParaRPr lang="es-ES" dirty="0">
            <a:solidFill>
              <a:schemeClr val="tx1"/>
            </a:solidFill>
          </a:endParaRPr>
        </a:p>
      </dgm:t>
    </dgm:pt>
    <dgm:pt modelId="{A5FBE666-EF84-41F0-8C1D-608771845F73}" type="parTrans" cxnId="{DF0CBDF5-C73E-4689-8A7D-C3FDB19E1121}">
      <dgm:prSet/>
      <dgm:spPr/>
      <dgm:t>
        <a:bodyPr/>
        <a:lstStyle/>
        <a:p>
          <a:endParaRPr lang="es-CR">
            <a:solidFill>
              <a:schemeClr val="tx1"/>
            </a:solidFill>
          </a:endParaRPr>
        </a:p>
      </dgm:t>
    </dgm:pt>
    <dgm:pt modelId="{D83B6C4C-CE0C-4D20-B9C0-330CCFDE100B}" type="sibTrans" cxnId="{DF0CBDF5-C73E-4689-8A7D-C3FDB19E1121}">
      <dgm:prSet/>
      <dgm:spPr/>
      <dgm:t>
        <a:bodyPr/>
        <a:lstStyle/>
        <a:p>
          <a:endParaRPr lang="es-CR">
            <a:solidFill>
              <a:schemeClr val="tx1"/>
            </a:solidFill>
          </a:endParaRPr>
        </a:p>
      </dgm:t>
    </dgm:pt>
    <dgm:pt modelId="{F3E1CE02-9049-4A38-9E43-7BC71542F37D}">
      <dgm:prSet/>
      <dgm:spPr/>
      <dgm:t>
        <a:bodyPr/>
        <a:lstStyle/>
        <a:p>
          <a:r>
            <a:rPr lang="es-ES" dirty="0" smtClean="0">
              <a:solidFill>
                <a:schemeClr val="tx1"/>
              </a:solidFill>
            </a:rPr>
            <a:t> Caribe Norte</a:t>
          </a:r>
          <a:endParaRPr lang="es-ES" dirty="0">
            <a:solidFill>
              <a:schemeClr val="tx1"/>
            </a:solidFill>
          </a:endParaRPr>
        </a:p>
      </dgm:t>
    </dgm:pt>
    <dgm:pt modelId="{5E2C48D4-55EA-4002-93A4-856D1598C782}" type="parTrans" cxnId="{D25DCE77-AC70-47C6-BF73-2C41448A8F6D}">
      <dgm:prSet/>
      <dgm:spPr/>
      <dgm:t>
        <a:bodyPr/>
        <a:lstStyle/>
        <a:p>
          <a:endParaRPr lang="es-CR">
            <a:solidFill>
              <a:schemeClr val="tx1"/>
            </a:solidFill>
          </a:endParaRPr>
        </a:p>
      </dgm:t>
    </dgm:pt>
    <dgm:pt modelId="{06535DDB-3E04-4DB5-9DC7-A1342DF06745}" type="sibTrans" cxnId="{D25DCE77-AC70-47C6-BF73-2C41448A8F6D}">
      <dgm:prSet/>
      <dgm:spPr/>
      <dgm:t>
        <a:bodyPr/>
        <a:lstStyle/>
        <a:p>
          <a:endParaRPr lang="es-CR">
            <a:solidFill>
              <a:schemeClr val="tx1"/>
            </a:solidFill>
          </a:endParaRPr>
        </a:p>
      </dgm:t>
    </dgm:pt>
    <dgm:pt modelId="{599D8EC8-B5CB-4E8E-BF39-05D32443B1C2}">
      <dgm:prSet/>
      <dgm:spPr/>
      <dgm:t>
        <a:bodyPr/>
        <a:lstStyle/>
        <a:p>
          <a:r>
            <a:rPr lang="es-ES" dirty="0" smtClean="0">
              <a:solidFill>
                <a:schemeClr val="tx1"/>
              </a:solidFill>
            </a:rPr>
            <a:t> Zona Norte</a:t>
          </a:r>
          <a:endParaRPr lang="es-ES" dirty="0">
            <a:solidFill>
              <a:schemeClr val="tx1"/>
            </a:solidFill>
          </a:endParaRPr>
        </a:p>
      </dgm:t>
    </dgm:pt>
    <dgm:pt modelId="{20F312CF-63E2-42DC-B4EF-43CE9F61854F}" type="parTrans" cxnId="{29BECBEE-2BFF-4DEE-81B0-AE1E6AD7166F}">
      <dgm:prSet/>
      <dgm:spPr/>
      <dgm:t>
        <a:bodyPr/>
        <a:lstStyle/>
        <a:p>
          <a:endParaRPr lang="es-CR">
            <a:solidFill>
              <a:schemeClr val="tx1"/>
            </a:solidFill>
          </a:endParaRPr>
        </a:p>
      </dgm:t>
    </dgm:pt>
    <dgm:pt modelId="{3460CCD2-E5AB-445C-9CE1-9F31DE99C1C7}" type="sibTrans" cxnId="{29BECBEE-2BFF-4DEE-81B0-AE1E6AD7166F}">
      <dgm:prSet/>
      <dgm:spPr/>
      <dgm:t>
        <a:bodyPr/>
        <a:lstStyle/>
        <a:p>
          <a:endParaRPr lang="es-CR">
            <a:solidFill>
              <a:schemeClr val="tx1"/>
            </a:solidFill>
          </a:endParaRPr>
        </a:p>
      </dgm:t>
    </dgm:pt>
    <dgm:pt modelId="{F67F89BA-94D6-4202-854F-91140672933D}" type="pres">
      <dgm:prSet presAssocID="{5674E406-4D53-4982-8298-DC9E909264F5}" presName="Name0" presStyleCnt="0">
        <dgm:presLayoutVars>
          <dgm:dir/>
          <dgm:animLvl val="lvl"/>
          <dgm:resizeHandles val="exact"/>
        </dgm:presLayoutVars>
      </dgm:prSet>
      <dgm:spPr/>
      <dgm:t>
        <a:bodyPr/>
        <a:lstStyle/>
        <a:p>
          <a:endParaRPr lang="es-CR"/>
        </a:p>
      </dgm:t>
    </dgm:pt>
    <dgm:pt modelId="{2994347F-F21C-4907-8300-82EC880B78D3}" type="pres">
      <dgm:prSet presAssocID="{2CD5A097-1A39-44A5-B47C-9009C6D3C2CE}" presName="composite" presStyleCnt="0"/>
      <dgm:spPr/>
      <dgm:t>
        <a:bodyPr/>
        <a:lstStyle/>
        <a:p>
          <a:endParaRPr lang="es-ES"/>
        </a:p>
      </dgm:t>
    </dgm:pt>
    <dgm:pt modelId="{ACF4DC11-FD36-469C-B3AE-E743E3BF26D3}" type="pres">
      <dgm:prSet presAssocID="{2CD5A097-1A39-44A5-B47C-9009C6D3C2CE}" presName="parTx" presStyleLbl="alignNode1" presStyleIdx="0" presStyleCnt="7">
        <dgm:presLayoutVars>
          <dgm:chMax val="0"/>
          <dgm:chPref val="0"/>
          <dgm:bulletEnabled val="1"/>
        </dgm:presLayoutVars>
      </dgm:prSet>
      <dgm:spPr/>
      <dgm:t>
        <a:bodyPr/>
        <a:lstStyle/>
        <a:p>
          <a:endParaRPr lang="es-CR"/>
        </a:p>
      </dgm:t>
    </dgm:pt>
    <dgm:pt modelId="{CFAC5442-C940-440B-9EA8-4BD8DF77102A}" type="pres">
      <dgm:prSet presAssocID="{2CD5A097-1A39-44A5-B47C-9009C6D3C2CE}" presName="desTx" presStyleLbl="alignAccFollowNode1" presStyleIdx="0" presStyleCnt="7">
        <dgm:presLayoutVars>
          <dgm:bulletEnabled val="1"/>
        </dgm:presLayoutVars>
      </dgm:prSet>
      <dgm:spPr/>
      <dgm:t>
        <a:bodyPr/>
        <a:lstStyle/>
        <a:p>
          <a:endParaRPr lang="es-CR"/>
        </a:p>
      </dgm:t>
    </dgm:pt>
    <dgm:pt modelId="{0B169ACF-EF42-4E9D-B92B-DABCE165C76D}" type="pres">
      <dgm:prSet presAssocID="{C16C8D1E-E29D-453A-8612-5F473F5F4C37}" presName="space" presStyleCnt="0"/>
      <dgm:spPr/>
      <dgm:t>
        <a:bodyPr/>
        <a:lstStyle/>
        <a:p>
          <a:endParaRPr lang="es-ES"/>
        </a:p>
      </dgm:t>
    </dgm:pt>
    <dgm:pt modelId="{8273F53F-FB49-4267-BBA8-141F470103BF}" type="pres">
      <dgm:prSet presAssocID="{CAABC38E-1BDE-4DDE-81B8-0B0F959C2EF3}" presName="composite" presStyleCnt="0"/>
      <dgm:spPr/>
      <dgm:t>
        <a:bodyPr/>
        <a:lstStyle/>
        <a:p>
          <a:endParaRPr lang="es-ES"/>
        </a:p>
      </dgm:t>
    </dgm:pt>
    <dgm:pt modelId="{BA06F766-17B3-4997-A1E0-D127E67D6935}" type="pres">
      <dgm:prSet presAssocID="{CAABC38E-1BDE-4DDE-81B8-0B0F959C2EF3}" presName="parTx" presStyleLbl="alignNode1" presStyleIdx="1" presStyleCnt="7">
        <dgm:presLayoutVars>
          <dgm:chMax val="0"/>
          <dgm:chPref val="0"/>
          <dgm:bulletEnabled val="1"/>
        </dgm:presLayoutVars>
      </dgm:prSet>
      <dgm:spPr/>
      <dgm:t>
        <a:bodyPr/>
        <a:lstStyle/>
        <a:p>
          <a:endParaRPr lang="es-CR"/>
        </a:p>
      </dgm:t>
    </dgm:pt>
    <dgm:pt modelId="{0469341C-142B-49E4-BAB7-6EEF559C4D91}" type="pres">
      <dgm:prSet presAssocID="{CAABC38E-1BDE-4DDE-81B8-0B0F959C2EF3}" presName="desTx" presStyleLbl="alignAccFollowNode1" presStyleIdx="1" presStyleCnt="7">
        <dgm:presLayoutVars>
          <dgm:bulletEnabled val="1"/>
        </dgm:presLayoutVars>
      </dgm:prSet>
      <dgm:spPr/>
      <dgm:t>
        <a:bodyPr/>
        <a:lstStyle/>
        <a:p>
          <a:endParaRPr lang="es-CR"/>
        </a:p>
      </dgm:t>
    </dgm:pt>
    <dgm:pt modelId="{66B52082-9D91-485A-9703-097F8856EF35}" type="pres">
      <dgm:prSet presAssocID="{88930C7D-D2B8-4930-BF24-156A0957E082}" presName="space" presStyleCnt="0"/>
      <dgm:spPr/>
      <dgm:t>
        <a:bodyPr/>
        <a:lstStyle/>
        <a:p>
          <a:endParaRPr lang="es-ES"/>
        </a:p>
      </dgm:t>
    </dgm:pt>
    <dgm:pt modelId="{18AF2EDA-0B60-436A-AE86-D6572E53FE5E}" type="pres">
      <dgm:prSet presAssocID="{EF4419AF-BA0B-4396-91D8-2C57B726BA46}" presName="composite" presStyleCnt="0"/>
      <dgm:spPr/>
      <dgm:t>
        <a:bodyPr/>
        <a:lstStyle/>
        <a:p>
          <a:endParaRPr lang="es-ES"/>
        </a:p>
      </dgm:t>
    </dgm:pt>
    <dgm:pt modelId="{8B3E8BFF-A64A-4547-8859-7758E9ABE831}" type="pres">
      <dgm:prSet presAssocID="{EF4419AF-BA0B-4396-91D8-2C57B726BA46}" presName="parTx" presStyleLbl="alignNode1" presStyleIdx="2" presStyleCnt="7">
        <dgm:presLayoutVars>
          <dgm:chMax val="0"/>
          <dgm:chPref val="0"/>
          <dgm:bulletEnabled val="1"/>
        </dgm:presLayoutVars>
      </dgm:prSet>
      <dgm:spPr/>
      <dgm:t>
        <a:bodyPr/>
        <a:lstStyle/>
        <a:p>
          <a:endParaRPr lang="es-CR"/>
        </a:p>
      </dgm:t>
    </dgm:pt>
    <dgm:pt modelId="{3F974C06-64C3-4B45-B1CC-1BEB823B4276}" type="pres">
      <dgm:prSet presAssocID="{EF4419AF-BA0B-4396-91D8-2C57B726BA46}" presName="desTx" presStyleLbl="alignAccFollowNode1" presStyleIdx="2" presStyleCnt="7">
        <dgm:presLayoutVars>
          <dgm:bulletEnabled val="1"/>
        </dgm:presLayoutVars>
      </dgm:prSet>
      <dgm:spPr/>
      <dgm:t>
        <a:bodyPr/>
        <a:lstStyle/>
        <a:p>
          <a:endParaRPr lang="es-CR"/>
        </a:p>
      </dgm:t>
    </dgm:pt>
    <dgm:pt modelId="{2C6C882D-AC5A-41E0-AE97-4E2A5CB89C86}" type="pres">
      <dgm:prSet presAssocID="{F6151528-581E-4801-902F-751163F04FDE}" presName="space" presStyleCnt="0"/>
      <dgm:spPr/>
      <dgm:t>
        <a:bodyPr/>
        <a:lstStyle/>
        <a:p>
          <a:endParaRPr lang="es-ES"/>
        </a:p>
      </dgm:t>
    </dgm:pt>
    <dgm:pt modelId="{BE9C5FF7-D5C1-4982-B7E6-83DC9D67014C}" type="pres">
      <dgm:prSet presAssocID="{66DCE779-010B-475E-B08B-3800DC13A0A7}" presName="composite" presStyleCnt="0"/>
      <dgm:spPr/>
      <dgm:t>
        <a:bodyPr/>
        <a:lstStyle/>
        <a:p>
          <a:endParaRPr lang="es-ES"/>
        </a:p>
      </dgm:t>
    </dgm:pt>
    <dgm:pt modelId="{F5BA96EA-CD5B-4E0D-8CDE-B5B39125EE3E}" type="pres">
      <dgm:prSet presAssocID="{66DCE779-010B-475E-B08B-3800DC13A0A7}" presName="parTx" presStyleLbl="alignNode1" presStyleIdx="3" presStyleCnt="7">
        <dgm:presLayoutVars>
          <dgm:chMax val="0"/>
          <dgm:chPref val="0"/>
          <dgm:bulletEnabled val="1"/>
        </dgm:presLayoutVars>
      </dgm:prSet>
      <dgm:spPr/>
      <dgm:t>
        <a:bodyPr/>
        <a:lstStyle/>
        <a:p>
          <a:endParaRPr lang="es-CR"/>
        </a:p>
      </dgm:t>
    </dgm:pt>
    <dgm:pt modelId="{35D4915B-54FD-4288-BFC5-0DDCF22647CE}" type="pres">
      <dgm:prSet presAssocID="{66DCE779-010B-475E-B08B-3800DC13A0A7}" presName="desTx" presStyleLbl="alignAccFollowNode1" presStyleIdx="3" presStyleCnt="7">
        <dgm:presLayoutVars>
          <dgm:bulletEnabled val="1"/>
        </dgm:presLayoutVars>
      </dgm:prSet>
      <dgm:spPr/>
      <dgm:t>
        <a:bodyPr/>
        <a:lstStyle/>
        <a:p>
          <a:endParaRPr lang="es-CR"/>
        </a:p>
      </dgm:t>
    </dgm:pt>
    <dgm:pt modelId="{6D909A14-E47F-4106-84A3-0B19E345863E}" type="pres">
      <dgm:prSet presAssocID="{2BC19F94-2AF9-4220-8EC2-3793A7A89F95}" presName="space" presStyleCnt="0"/>
      <dgm:spPr/>
      <dgm:t>
        <a:bodyPr/>
        <a:lstStyle/>
        <a:p>
          <a:endParaRPr lang="es-ES"/>
        </a:p>
      </dgm:t>
    </dgm:pt>
    <dgm:pt modelId="{0EF5635F-465D-4E83-A7F1-ECB402DC50C7}" type="pres">
      <dgm:prSet presAssocID="{4AE27D61-D0EF-47BB-82B2-EA39520D74AF}" presName="composite" presStyleCnt="0"/>
      <dgm:spPr/>
      <dgm:t>
        <a:bodyPr/>
        <a:lstStyle/>
        <a:p>
          <a:endParaRPr lang="es-ES"/>
        </a:p>
      </dgm:t>
    </dgm:pt>
    <dgm:pt modelId="{2482360A-ECC6-46ED-9659-5197E43F67F7}" type="pres">
      <dgm:prSet presAssocID="{4AE27D61-D0EF-47BB-82B2-EA39520D74AF}" presName="parTx" presStyleLbl="alignNode1" presStyleIdx="4" presStyleCnt="7">
        <dgm:presLayoutVars>
          <dgm:chMax val="0"/>
          <dgm:chPref val="0"/>
          <dgm:bulletEnabled val="1"/>
        </dgm:presLayoutVars>
      </dgm:prSet>
      <dgm:spPr/>
      <dgm:t>
        <a:bodyPr/>
        <a:lstStyle/>
        <a:p>
          <a:endParaRPr lang="es-CR"/>
        </a:p>
      </dgm:t>
    </dgm:pt>
    <dgm:pt modelId="{2590647C-8B1D-4634-8188-73300BE4E1DC}" type="pres">
      <dgm:prSet presAssocID="{4AE27D61-D0EF-47BB-82B2-EA39520D74AF}" presName="desTx" presStyleLbl="alignAccFollowNode1" presStyleIdx="4" presStyleCnt="7">
        <dgm:presLayoutVars>
          <dgm:bulletEnabled val="1"/>
        </dgm:presLayoutVars>
      </dgm:prSet>
      <dgm:spPr/>
      <dgm:t>
        <a:bodyPr/>
        <a:lstStyle/>
        <a:p>
          <a:endParaRPr lang="es-CR"/>
        </a:p>
      </dgm:t>
    </dgm:pt>
    <dgm:pt modelId="{4A3668C5-2349-4F84-A6E7-9BF598B859F6}" type="pres">
      <dgm:prSet presAssocID="{0A55F913-AC0E-4EAA-A906-9D1A32B2B438}" presName="space" presStyleCnt="0"/>
      <dgm:spPr/>
      <dgm:t>
        <a:bodyPr/>
        <a:lstStyle/>
        <a:p>
          <a:endParaRPr lang="es-ES"/>
        </a:p>
      </dgm:t>
    </dgm:pt>
    <dgm:pt modelId="{13CAC14D-B10E-4ED6-B098-A69006F76336}" type="pres">
      <dgm:prSet presAssocID="{AEE27754-B028-40B1-B651-A97D9126378D}" presName="composite" presStyleCnt="0"/>
      <dgm:spPr/>
      <dgm:t>
        <a:bodyPr/>
        <a:lstStyle/>
        <a:p>
          <a:endParaRPr lang="es-ES"/>
        </a:p>
      </dgm:t>
    </dgm:pt>
    <dgm:pt modelId="{5B57FF51-28C8-4925-89D6-6D135CB1B873}" type="pres">
      <dgm:prSet presAssocID="{AEE27754-B028-40B1-B651-A97D9126378D}" presName="parTx" presStyleLbl="alignNode1" presStyleIdx="5" presStyleCnt="7">
        <dgm:presLayoutVars>
          <dgm:chMax val="0"/>
          <dgm:chPref val="0"/>
          <dgm:bulletEnabled val="1"/>
        </dgm:presLayoutVars>
      </dgm:prSet>
      <dgm:spPr/>
      <dgm:t>
        <a:bodyPr/>
        <a:lstStyle/>
        <a:p>
          <a:endParaRPr lang="es-CR"/>
        </a:p>
      </dgm:t>
    </dgm:pt>
    <dgm:pt modelId="{8EFA6F45-2793-428F-975A-4768D8D73D39}" type="pres">
      <dgm:prSet presAssocID="{AEE27754-B028-40B1-B651-A97D9126378D}" presName="desTx" presStyleLbl="alignAccFollowNode1" presStyleIdx="5" presStyleCnt="7">
        <dgm:presLayoutVars>
          <dgm:bulletEnabled val="1"/>
        </dgm:presLayoutVars>
      </dgm:prSet>
      <dgm:spPr/>
      <dgm:t>
        <a:bodyPr/>
        <a:lstStyle/>
        <a:p>
          <a:endParaRPr lang="es-CR"/>
        </a:p>
      </dgm:t>
    </dgm:pt>
    <dgm:pt modelId="{DB4D936A-D979-4C6F-8A63-1F02942955AD}" type="pres">
      <dgm:prSet presAssocID="{5459F848-FE57-4093-A597-269E7F2B2F3F}" presName="space" presStyleCnt="0"/>
      <dgm:spPr/>
      <dgm:t>
        <a:bodyPr/>
        <a:lstStyle/>
        <a:p>
          <a:endParaRPr lang="es-ES"/>
        </a:p>
      </dgm:t>
    </dgm:pt>
    <dgm:pt modelId="{73F79EDF-94A0-49FA-9556-1014FC3605F0}" type="pres">
      <dgm:prSet presAssocID="{86E820ED-8DBD-4713-84A4-D8AC002A1BCD}" presName="composite" presStyleCnt="0"/>
      <dgm:spPr/>
      <dgm:t>
        <a:bodyPr/>
        <a:lstStyle/>
        <a:p>
          <a:endParaRPr lang="es-ES"/>
        </a:p>
      </dgm:t>
    </dgm:pt>
    <dgm:pt modelId="{86DBE058-2FC4-4399-BEA2-772638C12E9A}" type="pres">
      <dgm:prSet presAssocID="{86E820ED-8DBD-4713-84A4-D8AC002A1BCD}" presName="parTx" presStyleLbl="alignNode1" presStyleIdx="6" presStyleCnt="7">
        <dgm:presLayoutVars>
          <dgm:chMax val="0"/>
          <dgm:chPref val="0"/>
          <dgm:bulletEnabled val="1"/>
        </dgm:presLayoutVars>
      </dgm:prSet>
      <dgm:spPr/>
      <dgm:t>
        <a:bodyPr/>
        <a:lstStyle/>
        <a:p>
          <a:endParaRPr lang="es-CR"/>
        </a:p>
      </dgm:t>
    </dgm:pt>
    <dgm:pt modelId="{AF65B5A0-F914-4738-A4A2-0DD2C95EFEBC}" type="pres">
      <dgm:prSet presAssocID="{86E820ED-8DBD-4713-84A4-D8AC002A1BCD}" presName="desTx" presStyleLbl="alignAccFollowNode1" presStyleIdx="6" presStyleCnt="7">
        <dgm:presLayoutVars>
          <dgm:bulletEnabled val="1"/>
        </dgm:presLayoutVars>
      </dgm:prSet>
      <dgm:spPr/>
      <dgm:t>
        <a:bodyPr/>
        <a:lstStyle/>
        <a:p>
          <a:endParaRPr lang="es-CR"/>
        </a:p>
      </dgm:t>
    </dgm:pt>
  </dgm:ptLst>
  <dgm:cxnLst>
    <dgm:cxn modelId="{1500B701-DDCC-4626-99C4-FAB15417DC9A}" type="presOf" srcId="{5674E406-4D53-4982-8298-DC9E909264F5}" destId="{F67F89BA-94D6-4202-854F-91140672933D}" srcOrd="0" destOrd="0" presId="urn:microsoft.com/office/officeart/2005/8/layout/hList1"/>
    <dgm:cxn modelId="{149B2A7A-8AA7-4EF5-AFE6-37C072077C6F}" srcId="{5674E406-4D53-4982-8298-DC9E909264F5}" destId="{AEE27754-B028-40B1-B651-A97D9126378D}" srcOrd="5" destOrd="0" parTransId="{C1048579-808B-4B1E-96DB-E5D065FB6A47}" sibTransId="{5459F848-FE57-4093-A597-269E7F2B2F3F}"/>
    <dgm:cxn modelId="{2DD879CC-AD5E-4171-857C-AF18AAED8B0B}" srcId="{5674E406-4D53-4982-8298-DC9E909264F5}" destId="{2CD5A097-1A39-44A5-B47C-9009C6D3C2CE}" srcOrd="0" destOrd="0" parTransId="{AF9ECF1B-FA15-4F34-91E9-FB2978A423B0}" sibTransId="{C16C8D1E-E29D-453A-8612-5F473F5F4C37}"/>
    <dgm:cxn modelId="{69C53B5F-3810-45D3-8867-E51461857B3E}" type="presOf" srcId="{AEE27754-B028-40B1-B651-A97D9126378D}" destId="{5B57FF51-28C8-4925-89D6-6D135CB1B873}" srcOrd="0" destOrd="0" presId="urn:microsoft.com/office/officeart/2005/8/layout/hList1"/>
    <dgm:cxn modelId="{75DA6FA1-385D-4E13-905C-483F9F2EF15A}" type="presOf" srcId="{F3E1CE02-9049-4A38-9E43-7BC71542F37D}" destId="{8EFA6F45-2793-428F-975A-4768D8D73D39}" srcOrd="0" destOrd="0" presId="urn:microsoft.com/office/officeart/2005/8/layout/hList1"/>
    <dgm:cxn modelId="{963B26A4-4D86-415F-9EDE-A4282FBBE726}" type="presOf" srcId="{55BEA1C3-1A8B-44B4-90E9-9292F5F99B66}" destId="{3F974C06-64C3-4B45-B1CC-1BEB823B4276}" srcOrd="0" destOrd="0" presId="urn:microsoft.com/office/officeart/2005/8/layout/hList1"/>
    <dgm:cxn modelId="{802D2D2E-7B9E-4EBD-880F-DA1AD97C0408}" type="presOf" srcId="{DC27E2E7-A0DE-4991-A038-A6BDC4CACAC1}" destId="{CFAC5442-C940-440B-9EA8-4BD8DF77102A}" srcOrd="0" destOrd="0" presId="urn:microsoft.com/office/officeart/2005/8/layout/hList1"/>
    <dgm:cxn modelId="{AA44F865-2DFE-45DE-A4DC-C3531D0B54BC}" type="presOf" srcId="{4B9A5AB1-565E-4093-955D-892E3E5FE813}" destId="{0469341C-142B-49E4-BAB7-6EEF559C4D91}" srcOrd="0" destOrd="0" presId="urn:microsoft.com/office/officeart/2005/8/layout/hList1"/>
    <dgm:cxn modelId="{FCB682DE-1AFE-4850-8598-397D60BD3AF8}" type="presOf" srcId="{EF4419AF-BA0B-4396-91D8-2C57B726BA46}" destId="{8B3E8BFF-A64A-4547-8859-7758E9ABE831}" srcOrd="0" destOrd="0" presId="urn:microsoft.com/office/officeart/2005/8/layout/hList1"/>
    <dgm:cxn modelId="{009A4743-B31C-43D0-A30E-04D6AB7CB0C5}" type="presOf" srcId="{2CD5A097-1A39-44A5-B47C-9009C6D3C2CE}" destId="{ACF4DC11-FD36-469C-B3AE-E743E3BF26D3}" srcOrd="0" destOrd="0" presId="urn:microsoft.com/office/officeart/2005/8/layout/hList1"/>
    <dgm:cxn modelId="{B2A9B4D2-3BE4-427F-8CC5-9925DF638DA6}" srcId="{5674E406-4D53-4982-8298-DC9E909264F5}" destId="{4AE27D61-D0EF-47BB-82B2-EA39520D74AF}" srcOrd="4" destOrd="0" parTransId="{0783040F-6D1A-4570-957C-C7D1634A664A}" sibTransId="{0A55F913-AC0E-4EAA-A906-9D1A32B2B438}"/>
    <dgm:cxn modelId="{4C575DF5-3421-41C5-B566-2A2F37CC5837}" type="presOf" srcId="{66DCE779-010B-475E-B08B-3800DC13A0A7}" destId="{F5BA96EA-CD5B-4E0D-8CDE-B5B39125EE3E}" srcOrd="0" destOrd="0" presId="urn:microsoft.com/office/officeart/2005/8/layout/hList1"/>
    <dgm:cxn modelId="{11980B71-9C56-4681-BA8B-DC7AE9B99B58}" type="presOf" srcId="{86E820ED-8DBD-4713-84A4-D8AC002A1BCD}" destId="{86DBE058-2FC4-4399-BEA2-772638C12E9A}" srcOrd="0" destOrd="0" presId="urn:microsoft.com/office/officeart/2005/8/layout/hList1"/>
    <dgm:cxn modelId="{A56C78FB-299E-4DFD-98E7-EEDBD9C657F9}" srcId="{5674E406-4D53-4982-8298-DC9E909264F5}" destId="{CAABC38E-1BDE-4DDE-81B8-0B0F959C2EF3}" srcOrd="1" destOrd="0" parTransId="{9D5E6578-9B7E-4C07-828C-242E1316373C}" sibTransId="{88930C7D-D2B8-4930-BF24-156A0957E082}"/>
    <dgm:cxn modelId="{DF0CBDF5-C73E-4689-8A7D-C3FDB19E1121}" srcId="{4AE27D61-D0EF-47BB-82B2-EA39520D74AF}" destId="{F947CA3F-3DC5-453A-B01C-03CD18870E1B}" srcOrd="0" destOrd="0" parTransId="{A5FBE666-EF84-41F0-8C1D-608771845F73}" sibTransId="{D83B6C4C-CE0C-4D20-B9C0-330CCFDE100B}"/>
    <dgm:cxn modelId="{9C48B7A2-4C35-40F7-BF1F-4FF7D353CCF7}" srcId="{5674E406-4D53-4982-8298-DC9E909264F5}" destId="{66DCE779-010B-475E-B08B-3800DC13A0A7}" srcOrd="3" destOrd="0" parTransId="{444C2C85-B878-4DE8-84AF-17650B1F9E9F}" sibTransId="{2BC19F94-2AF9-4220-8EC2-3793A7A89F95}"/>
    <dgm:cxn modelId="{DD6C2F91-BD0B-42CF-84DC-91FAC84C28EB}" srcId="{EF4419AF-BA0B-4396-91D8-2C57B726BA46}" destId="{55BEA1C3-1A8B-44B4-90E9-9292F5F99B66}" srcOrd="0" destOrd="0" parTransId="{E9B891EA-631D-48A3-AC13-E4D0B156D2EF}" sibTransId="{CDDBA568-B477-45B5-A34D-B7121C423AE3}"/>
    <dgm:cxn modelId="{BC2CAC8E-CD70-4B87-AA43-8A8FF6108667}" srcId="{5674E406-4D53-4982-8298-DC9E909264F5}" destId="{EF4419AF-BA0B-4396-91D8-2C57B726BA46}" srcOrd="2" destOrd="0" parTransId="{07C4B0EA-3154-4A6E-A3F3-377683F74217}" sibTransId="{F6151528-581E-4801-902F-751163F04FDE}"/>
    <dgm:cxn modelId="{653E4A32-D59A-4496-A8FB-089324B59851}" type="presOf" srcId="{599D8EC8-B5CB-4E8E-BF39-05D32443B1C2}" destId="{AF65B5A0-F914-4738-A4A2-0DD2C95EFEBC}" srcOrd="0" destOrd="0" presId="urn:microsoft.com/office/officeart/2005/8/layout/hList1"/>
    <dgm:cxn modelId="{A516B825-B3F2-451F-8714-9DCA5916C1C9}" type="presOf" srcId="{ADE88784-D14A-4CF9-B01D-EA39317A526A}" destId="{35D4915B-54FD-4288-BFC5-0DDCF22647CE}" srcOrd="0" destOrd="0" presId="urn:microsoft.com/office/officeart/2005/8/layout/hList1"/>
    <dgm:cxn modelId="{961CA7C9-161A-4B0E-937D-C65EC287BBAA}" type="presOf" srcId="{4AE27D61-D0EF-47BB-82B2-EA39520D74AF}" destId="{2482360A-ECC6-46ED-9659-5197E43F67F7}" srcOrd="0" destOrd="0" presId="urn:microsoft.com/office/officeart/2005/8/layout/hList1"/>
    <dgm:cxn modelId="{03084244-9915-4F02-BB1B-D6CC6A3A6406}" srcId="{66DCE779-010B-475E-B08B-3800DC13A0A7}" destId="{ADE88784-D14A-4CF9-B01D-EA39317A526A}" srcOrd="0" destOrd="0" parTransId="{A168FCF1-F0B5-4F7C-BE84-A13A214743C1}" sibTransId="{2D9B6042-B22A-4407-AA6D-DB819A04F918}"/>
    <dgm:cxn modelId="{A1FB2C44-83C2-48F6-87D6-0A6DA9803DB8}" type="presOf" srcId="{CAABC38E-1BDE-4DDE-81B8-0B0F959C2EF3}" destId="{BA06F766-17B3-4997-A1E0-D127E67D6935}" srcOrd="0" destOrd="0" presId="urn:microsoft.com/office/officeart/2005/8/layout/hList1"/>
    <dgm:cxn modelId="{29BECBEE-2BFF-4DEE-81B0-AE1E6AD7166F}" srcId="{86E820ED-8DBD-4713-84A4-D8AC002A1BCD}" destId="{599D8EC8-B5CB-4E8E-BF39-05D32443B1C2}" srcOrd="0" destOrd="0" parTransId="{20F312CF-63E2-42DC-B4EF-43CE9F61854F}" sibTransId="{3460CCD2-E5AB-445C-9CE1-9F31DE99C1C7}"/>
    <dgm:cxn modelId="{84957924-C0C3-4E54-8D3E-557452B85833}" srcId="{CAABC38E-1BDE-4DDE-81B8-0B0F959C2EF3}" destId="{4B9A5AB1-565E-4093-955D-892E3E5FE813}" srcOrd="0" destOrd="0" parTransId="{FA0389FF-B7AD-403F-B562-24102B205453}" sibTransId="{B97EFD83-7DFF-4880-B368-DAF0173FDA8D}"/>
    <dgm:cxn modelId="{D25DCE77-AC70-47C6-BF73-2C41448A8F6D}" srcId="{AEE27754-B028-40B1-B651-A97D9126378D}" destId="{F3E1CE02-9049-4A38-9E43-7BC71542F37D}" srcOrd="0" destOrd="0" parTransId="{5E2C48D4-55EA-4002-93A4-856D1598C782}" sibTransId="{06535DDB-3E04-4DB5-9DC7-A1342DF06745}"/>
    <dgm:cxn modelId="{3668DF61-909A-4806-8CAB-92DC1D1E6B86}" type="presOf" srcId="{F947CA3F-3DC5-453A-B01C-03CD18870E1B}" destId="{2590647C-8B1D-4634-8188-73300BE4E1DC}" srcOrd="0" destOrd="0" presId="urn:microsoft.com/office/officeart/2005/8/layout/hList1"/>
    <dgm:cxn modelId="{A114153E-22A9-43B5-A7BB-45EE4643F427}" srcId="{5674E406-4D53-4982-8298-DC9E909264F5}" destId="{86E820ED-8DBD-4713-84A4-D8AC002A1BCD}" srcOrd="6" destOrd="0" parTransId="{2235D590-5739-47B0-BC5D-EDE19269D122}" sibTransId="{22765378-348F-47B6-91D3-BB5D46EB2BE6}"/>
    <dgm:cxn modelId="{3A74D6DB-80DA-48F7-9CA6-776A7D48EC82}" srcId="{2CD5A097-1A39-44A5-B47C-9009C6D3C2CE}" destId="{DC27E2E7-A0DE-4991-A038-A6BDC4CACAC1}" srcOrd="0" destOrd="0" parTransId="{5EC3DB72-08C9-493C-BE30-46E24043B94C}" sibTransId="{C9890F32-E043-4396-8D7C-0D7597272056}"/>
    <dgm:cxn modelId="{9B0D231E-556E-4600-BCD0-20E614DD9C53}" type="presParOf" srcId="{F67F89BA-94D6-4202-854F-91140672933D}" destId="{2994347F-F21C-4907-8300-82EC880B78D3}" srcOrd="0" destOrd="0" presId="urn:microsoft.com/office/officeart/2005/8/layout/hList1"/>
    <dgm:cxn modelId="{42E30198-0392-4DE1-9014-E4D38BBE4101}" type="presParOf" srcId="{2994347F-F21C-4907-8300-82EC880B78D3}" destId="{ACF4DC11-FD36-469C-B3AE-E743E3BF26D3}" srcOrd="0" destOrd="0" presId="urn:microsoft.com/office/officeart/2005/8/layout/hList1"/>
    <dgm:cxn modelId="{F38539DA-C2E8-4261-B9F2-228E739792F2}" type="presParOf" srcId="{2994347F-F21C-4907-8300-82EC880B78D3}" destId="{CFAC5442-C940-440B-9EA8-4BD8DF77102A}" srcOrd="1" destOrd="0" presId="urn:microsoft.com/office/officeart/2005/8/layout/hList1"/>
    <dgm:cxn modelId="{F5D4C4CB-6916-4FE5-AD14-73F804D266C6}" type="presParOf" srcId="{F67F89BA-94D6-4202-854F-91140672933D}" destId="{0B169ACF-EF42-4E9D-B92B-DABCE165C76D}" srcOrd="1" destOrd="0" presId="urn:microsoft.com/office/officeart/2005/8/layout/hList1"/>
    <dgm:cxn modelId="{218FDFFB-796F-4A52-8757-DBD3A9B4B3D9}" type="presParOf" srcId="{F67F89BA-94D6-4202-854F-91140672933D}" destId="{8273F53F-FB49-4267-BBA8-141F470103BF}" srcOrd="2" destOrd="0" presId="urn:microsoft.com/office/officeart/2005/8/layout/hList1"/>
    <dgm:cxn modelId="{EDE718C2-9547-4758-B059-A4B8E6241CA1}" type="presParOf" srcId="{8273F53F-FB49-4267-BBA8-141F470103BF}" destId="{BA06F766-17B3-4997-A1E0-D127E67D6935}" srcOrd="0" destOrd="0" presId="urn:microsoft.com/office/officeart/2005/8/layout/hList1"/>
    <dgm:cxn modelId="{B9BF2381-35F9-4D8C-8515-66E04AC17505}" type="presParOf" srcId="{8273F53F-FB49-4267-BBA8-141F470103BF}" destId="{0469341C-142B-49E4-BAB7-6EEF559C4D91}" srcOrd="1" destOrd="0" presId="urn:microsoft.com/office/officeart/2005/8/layout/hList1"/>
    <dgm:cxn modelId="{C1C1D202-4BA1-4050-913B-D3419FBDEC2B}" type="presParOf" srcId="{F67F89BA-94D6-4202-854F-91140672933D}" destId="{66B52082-9D91-485A-9703-097F8856EF35}" srcOrd="3" destOrd="0" presId="urn:microsoft.com/office/officeart/2005/8/layout/hList1"/>
    <dgm:cxn modelId="{8A26EC00-FB93-45F8-B033-5C8D95937544}" type="presParOf" srcId="{F67F89BA-94D6-4202-854F-91140672933D}" destId="{18AF2EDA-0B60-436A-AE86-D6572E53FE5E}" srcOrd="4" destOrd="0" presId="urn:microsoft.com/office/officeart/2005/8/layout/hList1"/>
    <dgm:cxn modelId="{A90FFE9F-2856-4723-B451-6D0119069677}" type="presParOf" srcId="{18AF2EDA-0B60-436A-AE86-D6572E53FE5E}" destId="{8B3E8BFF-A64A-4547-8859-7758E9ABE831}" srcOrd="0" destOrd="0" presId="urn:microsoft.com/office/officeart/2005/8/layout/hList1"/>
    <dgm:cxn modelId="{FA199CAA-55A3-4ECD-94EA-FF1D721B4220}" type="presParOf" srcId="{18AF2EDA-0B60-436A-AE86-D6572E53FE5E}" destId="{3F974C06-64C3-4B45-B1CC-1BEB823B4276}" srcOrd="1" destOrd="0" presId="urn:microsoft.com/office/officeart/2005/8/layout/hList1"/>
    <dgm:cxn modelId="{EB1C1BE8-6830-422A-BBB2-6D25BF92CF99}" type="presParOf" srcId="{F67F89BA-94D6-4202-854F-91140672933D}" destId="{2C6C882D-AC5A-41E0-AE97-4E2A5CB89C86}" srcOrd="5" destOrd="0" presId="urn:microsoft.com/office/officeart/2005/8/layout/hList1"/>
    <dgm:cxn modelId="{9CFAFF78-31C5-4619-B030-7FD761EE9C12}" type="presParOf" srcId="{F67F89BA-94D6-4202-854F-91140672933D}" destId="{BE9C5FF7-D5C1-4982-B7E6-83DC9D67014C}" srcOrd="6" destOrd="0" presId="urn:microsoft.com/office/officeart/2005/8/layout/hList1"/>
    <dgm:cxn modelId="{5AA5B6CF-D7BD-4036-8C7A-E354F7FF6772}" type="presParOf" srcId="{BE9C5FF7-D5C1-4982-B7E6-83DC9D67014C}" destId="{F5BA96EA-CD5B-4E0D-8CDE-B5B39125EE3E}" srcOrd="0" destOrd="0" presId="urn:microsoft.com/office/officeart/2005/8/layout/hList1"/>
    <dgm:cxn modelId="{8EFF630A-DA08-4256-9B83-6B5999965888}" type="presParOf" srcId="{BE9C5FF7-D5C1-4982-B7E6-83DC9D67014C}" destId="{35D4915B-54FD-4288-BFC5-0DDCF22647CE}" srcOrd="1" destOrd="0" presId="urn:microsoft.com/office/officeart/2005/8/layout/hList1"/>
    <dgm:cxn modelId="{3BF72623-3E39-4CC6-85D4-6CB88CFC8D2D}" type="presParOf" srcId="{F67F89BA-94D6-4202-854F-91140672933D}" destId="{6D909A14-E47F-4106-84A3-0B19E345863E}" srcOrd="7" destOrd="0" presId="urn:microsoft.com/office/officeart/2005/8/layout/hList1"/>
    <dgm:cxn modelId="{B1D43A86-F896-43CD-A24B-564996E42E06}" type="presParOf" srcId="{F67F89BA-94D6-4202-854F-91140672933D}" destId="{0EF5635F-465D-4E83-A7F1-ECB402DC50C7}" srcOrd="8" destOrd="0" presId="urn:microsoft.com/office/officeart/2005/8/layout/hList1"/>
    <dgm:cxn modelId="{660AFAC1-6FA5-4E78-B583-458434462578}" type="presParOf" srcId="{0EF5635F-465D-4E83-A7F1-ECB402DC50C7}" destId="{2482360A-ECC6-46ED-9659-5197E43F67F7}" srcOrd="0" destOrd="0" presId="urn:microsoft.com/office/officeart/2005/8/layout/hList1"/>
    <dgm:cxn modelId="{B80F91D5-ADF9-4940-A130-90CA99DF4602}" type="presParOf" srcId="{0EF5635F-465D-4E83-A7F1-ECB402DC50C7}" destId="{2590647C-8B1D-4634-8188-73300BE4E1DC}" srcOrd="1" destOrd="0" presId="urn:microsoft.com/office/officeart/2005/8/layout/hList1"/>
    <dgm:cxn modelId="{68AE6427-E15E-426D-B111-49F99C7F652A}" type="presParOf" srcId="{F67F89BA-94D6-4202-854F-91140672933D}" destId="{4A3668C5-2349-4F84-A6E7-9BF598B859F6}" srcOrd="9" destOrd="0" presId="urn:microsoft.com/office/officeart/2005/8/layout/hList1"/>
    <dgm:cxn modelId="{2F4EFFB2-4DCF-445F-8BF7-1B57697FABD5}" type="presParOf" srcId="{F67F89BA-94D6-4202-854F-91140672933D}" destId="{13CAC14D-B10E-4ED6-B098-A69006F76336}" srcOrd="10" destOrd="0" presId="urn:microsoft.com/office/officeart/2005/8/layout/hList1"/>
    <dgm:cxn modelId="{D2E1561D-1EF6-4ED4-96E3-7C5974642CB7}" type="presParOf" srcId="{13CAC14D-B10E-4ED6-B098-A69006F76336}" destId="{5B57FF51-28C8-4925-89D6-6D135CB1B873}" srcOrd="0" destOrd="0" presId="urn:microsoft.com/office/officeart/2005/8/layout/hList1"/>
    <dgm:cxn modelId="{17D03D97-9291-4E9E-9165-7EF94DBF48C1}" type="presParOf" srcId="{13CAC14D-B10E-4ED6-B098-A69006F76336}" destId="{8EFA6F45-2793-428F-975A-4768D8D73D39}" srcOrd="1" destOrd="0" presId="urn:microsoft.com/office/officeart/2005/8/layout/hList1"/>
    <dgm:cxn modelId="{A18D1EAA-FD31-4738-B717-4BAB1AB9B5BB}" type="presParOf" srcId="{F67F89BA-94D6-4202-854F-91140672933D}" destId="{DB4D936A-D979-4C6F-8A63-1F02942955AD}" srcOrd="11" destOrd="0" presId="urn:microsoft.com/office/officeart/2005/8/layout/hList1"/>
    <dgm:cxn modelId="{5ACB7C37-40FB-453D-AF71-C02D9B58BCCF}" type="presParOf" srcId="{F67F89BA-94D6-4202-854F-91140672933D}" destId="{73F79EDF-94A0-49FA-9556-1014FC3605F0}" srcOrd="12" destOrd="0" presId="urn:microsoft.com/office/officeart/2005/8/layout/hList1"/>
    <dgm:cxn modelId="{2FD56A96-61A5-4473-8398-CBCFAB2657CA}" type="presParOf" srcId="{73F79EDF-94A0-49FA-9556-1014FC3605F0}" destId="{86DBE058-2FC4-4399-BEA2-772638C12E9A}" srcOrd="0" destOrd="0" presId="urn:microsoft.com/office/officeart/2005/8/layout/hList1"/>
    <dgm:cxn modelId="{4D659C3B-B5BB-45DE-BE7D-D6484DC30F4C}" type="presParOf" srcId="{73F79EDF-94A0-49FA-9556-1014FC3605F0}" destId="{AF65B5A0-F914-4738-A4A2-0DD2C95EFE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06E-608E-454B-952F-E4E70ADF42BB}">
      <dsp:nvSpPr>
        <dsp:cNvPr id="0" name=""/>
        <dsp:cNvSpPr/>
      </dsp:nvSpPr>
      <dsp:spPr>
        <a:xfrm>
          <a:off x="0" y="0"/>
          <a:ext cx="8424936" cy="151216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_tradnl" sz="4000" kern="1200" baseline="0" dirty="0" smtClean="0"/>
            <a:t>Definición de Convenio Marco</a:t>
          </a:r>
          <a:endParaRPr lang="en-US" sz="4000" kern="1200" baseline="0" dirty="0"/>
        </a:p>
      </dsp:txBody>
      <dsp:txXfrm>
        <a:off x="0" y="0"/>
        <a:ext cx="8424936" cy="1512168"/>
      </dsp:txXfrm>
    </dsp:sp>
    <dsp:sp modelId="{7BB6248E-C8E3-4553-9840-30297DA45E1B}">
      <dsp:nvSpPr>
        <dsp:cNvPr id="0" name=""/>
        <dsp:cNvSpPr/>
      </dsp:nvSpPr>
      <dsp:spPr>
        <a:xfrm>
          <a:off x="0" y="1512168"/>
          <a:ext cx="8424936" cy="3175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100000"/>
            </a:lnSpc>
            <a:spcBef>
              <a:spcPct val="0"/>
            </a:spcBef>
            <a:spcAft>
              <a:spcPts val="0"/>
            </a:spcAft>
          </a:pPr>
          <a:r>
            <a:rPr lang="es-CR" sz="2400" kern="1200" dirty="0" smtClean="0">
              <a:latin typeface="Arial" pitchFamily="34" charset="0"/>
              <a:cs typeface="Arial" pitchFamily="34" charset="0"/>
            </a:rPr>
            <a:t>Es una modalidad de licitación pública mediante la cual se adjudica </a:t>
          </a:r>
          <a:r>
            <a:rPr lang="es-ES" sz="2400" kern="1200" dirty="0" smtClean="0">
              <a:latin typeface="Arial" pitchFamily="34" charset="0"/>
              <a:cs typeface="Arial" pitchFamily="34" charset="0"/>
            </a:rPr>
            <a:t>a un proveedor o varios proveedores, </a:t>
          </a:r>
          <a:r>
            <a:rPr lang="es-CR" sz="2400" kern="1200" dirty="0" smtClean="0">
              <a:latin typeface="Arial" pitchFamily="34" charset="0"/>
              <a:cs typeface="Arial" pitchFamily="34" charset="0"/>
            </a:rPr>
            <a:t>determinadas opciones de negocio (bienes y servicios de uso común) por haber cumplido con los requisitos establecidos en el pliego de condiciones. </a:t>
          </a:r>
          <a:endParaRPr lang="en-US" sz="2400" kern="1200" dirty="0">
            <a:latin typeface="Arial" pitchFamily="34" charset="0"/>
            <a:cs typeface="Arial" pitchFamily="34" charset="0"/>
          </a:endParaRPr>
        </a:p>
      </dsp:txBody>
      <dsp:txXfrm>
        <a:off x="0" y="1512168"/>
        <a:ext cx="8424936" cy="3175552"/>
      </dsp:txXfrm>
    </dsp:sp>
    <dsp:sp modelId="{DAD2BF0A-CD62-40D1-964B-6F23DF816777}">
      <dsp:nvSpPr>
        <dsp:cNvPr id="0" name=""/>
        <dsp:cNvSpPr/>
      </dsp:nvSpPr>
      <dsp:spPr>
        <a:xfrm>
          <a:off x="0" y="4687720"/>
          <a:ext cx="8424936" cy="352839"/>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1DF51-458B-4382-92AA-122DB4019FC9}">
      <dsp:nvSpPr>
        <dsp:cNvPr id="0" name=""/>
        <dsp:cNvSpPr/>
      </dsp:nvSpPr>
      <dsp:spPr>
        <a:xfrm>
          <a:off x="0" y="33639"/>
          <a:ext cx="8858312" cy="199836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 sz="2800" kern="1200" dirty="0" smtClean="0">
              <a:solidFill>
                <a:schemeClr val="tx1"/>
              </a:solidFill>
            </a:rPr>
            <a:t>Es el lugar de entrega en donde se podrá comprar y recibir los bienes y servicios incluidos en el catálogo electrónico.  Acá el proveedor elige según su capacidad comercial en que regiones participa.</a:t>
          </a:r>
          <a:endParaRPr lang="es-CR" sz="2800" kern="1200" dirty="0">
            <a:solidFill>
              <a:schemeClr val="tx1"/>
            </a:solidFill>
          </a:endParaRPr>
        </a:p>
      </dsp:txBody>
      <dsp:txXfrm>
        <a:off x="97552" y="131191"/>
        <a:ext cx="8663208" cy="18032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5CD99-53DB-4DA8-9776-BEF22F33CCD9}">
      <dsp:nvSpPr>
        <dsp:cNvPr id="0" name=""/>
        <dsp:cNvSpPr/>
      </dsp:nvSpPr>
      <dsp:spPr>
        <a:xfrm>
          <a:off x="1576494" y="-31039"/>
          <a:ext cx="5076611" cy="5076611"/>
        </a:xfrm>
        <a:prstGeom prst="circularArrow">
          <a:avLst>
            <a:gd name="adj1" fmla="val 5544"/>
            <a:gd name="adj2" fmla="val 330680"/>
            <a:gd name="adj3" fmla="val 13766443"/>
            <a:gd name="adj4" fmla="val 17391737"/>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AAEA4-1407-44BF-8542-1D548A1AE929}">
      <dsp:nvSpPr>
        <dsp:cNvPr id="0" name=""/>
        <dsp:cNvSpPr/>
      </dsp:nvSpPr>
      <dsp:spPr>
        <a:xfrm>
          <a:off x="2921347" y="1417"/>
          <a:ext cx="2386905" cy="119345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0" lang="es-ES" sz="2100" b="1" i="0" u="none" strike="noStrike" kern="1200" cap="none" spc="0" normalizeH="0" baseline="0" noProof="0" smtClean="0">
              <a:ln/>
              <a:effectLst/>
              <a:uLnTx/>
              <a:uFillTx/>
              <a:latin typeface="+mn-lt"/>
              <a:ea typeface="+mn-ea"/>
              <a:cs typeface="+mn-cs"/>
            </a:rPr>
            <a:t>Plazos de entrega más convenientes </a:t>
          </a:r>
          <a:endParaRPr lang="es-ES" sz="2100" b="1" kern="1200" dirty="0" smtClean="0"/>
        </a:p>
      </dsp:txBody>
      <dsp:txXfrm>
        <a:off x="2979607" y="59677"/>
        <a:ext cx="2270385" cy="1076932"/>
      </dsp:txXfrm>
    </dsp:sp>
    <dsp:sp modelId="{DE7B6ACE-7EB3-42CE-8E55-508DF9476B9B}">
      <dsp:nvSpPr>
        <dsp:cNvPr id="0" name=""/>
        <dsp:cNvSpPr/>
      </dsp:nvSpPr>
      <dsp:spPr>
        <a:xfrm>
          <a:off x="4980257" y="1497303"/>
          <a:ext cx="2386905" cy="119345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b="1" kern="1200" noProof="0" smtClean="0"/>
            <a:t>Disminución de costos de inventario</a:t>
          </a:r>
          <a:endParaRPr lang="es-ES" sz="2100" b="1" kern="1200" dirty="0"/>
        </a:p>
      </dsp:txBody>
      <dsp:txXfrm>
        <a:off x="5038517" y="1555563"/>
        <a:ext cx="2270385" cy="1076932"/>
      </dsp:txXfrm>
    </dsp:sp>
    <dsp:sp modelId="{6256733A-404F-4E5F-B18D-9467FCD46F05}">
      <dsp:nvSpPr>
        <dsp:cNvPr id="0" name=""/>
        <dsp:cNvSpPr/>
      </dsp:nvSpPr>
      <dsp:spPr>
        <a:xfrm>
          <a:off x="4193823" y="3917697"/>
          <a:ext cx="2386905" cy="119345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b="1" kern="1200" noProof="0" smtClean="0"/>
            <a:t>Reorganización de procesos </a:t>
          </a:r>
          <a:endParaRPr lang="es-ES" sz="2100" b="1" kern="1200" noProof="0" dirty="0" smtClean="0"/>
        </a:p>
      </dsp:txBody>
      <dsp:txXfrm>
        <a:off x="4252083" y="3975957"/>
        <a:ext cx="2270385" cy="1076932"/>
      </dsp:txXfrm>
    </dsp:sp>
    <dsp:sp modelId="{34D0C2BE-145A-4B24-B57F-47FEF9D7489F}">
      <dsp:nvSpPr>
        <dsp:cNvPr id="0" name=""/>
        <dsp:cNvSpPr/>
      </dsp:nvSpPr>
      <dsp:spPr>
        <a:xfrm>
          <a:off x="1648870" y="3917697"/>
          <a:ext cx="2386905" cy="119345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b="1" kern="1200" noProof="0" smtClean="0"/>
            <a:t>Eliminación de etapas </a:t>
          </a:r>
          <a:endParaRPr lang="es-ES" sz="2100" b="1" kern="1200" noProof="0" dirty="0" smtClean="0"/>
        </a:p>
      </dsp:txBody>
      <dsp:txXfrm>
        <a:off x="1707130" y="3975957"/>
        <a:ext cx="2270385" cy="1076932"/>
      </dsp:txXfrm>
    </dsp:sp>
    <dsp:sp modelId="{65C327DA-C568-452B-B624-8EC1A7D4B0D5}">
      <dsp:nvSpPr>
        <dsp:cNvPr id="0" name=""/>
        <dsp:cNvSpPr/>
      </dsp:nvSpPr>
      <dsp:spPr>
        <a:xfrm>
          <a:off x="862437" y="1497303"/>
          <a:ext cx="2386905" cy="119345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b="1" kern="1200" noProof="0" dirty="0" smtClean="0"/>
            <a:t>Redistribución de recursos</a:t>
          </a:r>
        </a:p>
      </dsp:txBody>
      <dsp:txXfrm>
        <a:off x="920697" y="1555563"/>
        <a:ext cx="2270385" cy="1076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BADDC-9F20-4AC5-9274-19947BABEC2A}">
      <dsp:nvSpPr>
        <dsp:cNvPr id="0" name=""/>
        <dsp:cNvSpPr/>
      </dsp:nvSpPr>
      <dsp:spPr>
        <a:xfrm>
          <a:off x="3736841" y="937098"/>
          <a:ext cx="721717" cy="91440"/>
        </a:xfrm>
        <a:custGeom>
          <a:avLst/>
          <a:gdLst/>
          <a:ahLst/>
          <a:cxnLst/>
          <a:rect l="0" t="0" r="0" b="0"/>
          <a:pathLst>
            <a:path>
              <a:moveTo>
                <a:pt x="0" y="45720"/>
              </a:moveTo>
              <a:lnTo>
                <a:pt x="721717"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4078892" y="979056"/>
        <a:ext cx="37615" cy="7523"/>
      </dsp:txXfrm>
    </dsp:sp>
    <dsp:sp modelId="{2232D45F-9A7A-4CFF-9C85-1EDC81DC4F04}">
      <dsp:nvSpPr>
        <dsp:cNvPr id="0" name=""/>
        <dsp:cNvSpPr/>
      </dsp:nvSpPr>
      <dsp:spPr>
        <a:xfrm>
          <a:off x="467696" y="1534"/>
          <a:ext cx="3270944" cy="196256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R" sz="1700" b="1" kern="1200" dirty="0" smtClean="0">
              <a:solidFill>
                <a:schemeClr val="tx1"/>
              </a:solidFill>
            </a:rPr>
            <a:t>Ahorro de costos de venta asociados al Estado, viendo al mismo como uno solo. </a:t>
          </a:r>
          <a:endParaRPr lang="es-ES" sz="1700" b="1" kern="1200" dirty="0">
            <a:solidFill>
              <a:schemeClr val="tx1"/>
            </a:solidFill>
          </a:endParaRPr>
        </a:p>
      </dsp:txBody>
      <dsp:txXfrm>
        <a:off x="467696" y="1534"/>
        <a:ext cx="3270944" cy="1962566"/>
      </dsp:txXfrm>
    </dsp:sp>
    <dsp:sp modelId="{B1E7DE5E-3571-4FE7-B383-3BEF484B9151}">
      <dsp:nvSpPr>
        <dsp:cNvPr id="0" name=""/>
        <dsp:cNvSpPr/>
      </dsp:nvSpPr>
      <dsp:spPr>
        <a:xfrm>
          <a:off x="2103169" y="1962301"/>
          <a:ext cx="4023261" cy="721717"/>
        </a:xfrm>
        <a:custGeom>
          <a:avLst/>
          <a:gdLst/>
          <a:ahLst/>
          <a:cxnLst/>
          <a:rect l="0" t="0" r="0" b="0"/>
          <a:pathLst>
            <a:path>
              <a:moveTo>
                <a:pt x="4023261" y="0"/>
              </a:moveTo>
              <a:lnTo>
                <a:pt x="4023261" y="377958"/>
              </a:lnTo>
              <a:lnTo>
                <a:pt x="0" y="377958"/>
              </a:lnTo>
              <a:lnTo>
                <a:pt x="0" y="721717"/>
              </a:lnTo>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4012475" y="2319398"/>
        <a:ext cx="204649" cy="7523"/>
      </dsp:txXfrm>
    </dsp:sp>
    <dsp:sp modelId="{489F22BB-BE46-444E-8A6D-C946B4D1A138}">
      <dsp:nvSpPr>
        <dsp:cNvPr id="0" name=""/>
        <dsp:cNvSpPr/>
      </dsp:nvSpPr>
      <dsp:spPr>
        <a:xfrm>
          <a:off x="4490958" y="1534"/>
          <a:ext cx="3270944" cy="196256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R" sz="1700" b="1" kern="1200" dirty="0" smtClean="0">
              <a:solidFill>
                <a:schemeClr val="tx1"/>
              </a:solidFill>
            </a:rPr>
            <a:t>Posibilita que las empresas mantengan actualizada su información y documentación en un solo canal. </a:t>
          </a:r>
          <a:endParaRPr lang="es-ES" sz="1700" b="1" kern="1200" dirty="0">
            <a:solidFill>
              <a:schemeClr val="tx1"/>
            </a:solidFill>
          </a:endParaRPr>
        </a:p>
      </dsp:txBody>
      <dsp:txXfrm>
        <a:off x="4490958" y="1534"/>
        <a:ext cx="3270944" cy="1962566"/>
      </dsp:txXfrm>
    </dsp:sp>
    <dsp:sp modelId="{A8C9AA31-DB88-4BA3-891D-6523FC90B2D6}">
      <dsp:nvSpPr>
        <dsp:cNvPr id="0" name=""/>
        <dsp:cNvSpPr/>
      </dsp:nvSpPr>
      <dsp:spPr>
        <a:xfrm>
          <a:off x="3736841" y="3651981"/>
          <a:ext cx="721717" cy="91440"/>
        </a:xfrm>
        <a:custGeom>
          <a:avLst/>
          <a:gdLst/>
          <a:ahLst/>
          <a:cxnLst/>
          <a:rect l="0" t="0" r="0" b="0"/>
          <a:pathLst>
            <a:path>
              <a:moveTo>
                <a:pt x="0" y="45720"/>
              </a:moveTo>
              <a:lnTo>
                <a:pt x="721717"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4078892" y="3693940"/>
        <a:ext cx="37615" cy="7523"/>
      </dsp:txXfrm>
    </dsp:sp>
    <dsp:sp modelId="{6BEF346A-F60B-4E9E-B346-071B3A841A55}">
      <dsp:nvSpPr>
        <dsp:cNvPr id="0" name=""/>
        <dsp:cNvSpPr/>
      </dsp:nvSpPr>
      <dsp:spPr>
        <a:xfrm>
          <a:off x="467696" y="2716418"/>
          <a:ext cx="3270944" cy="196256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L" sz="1700" b="1" kern="1200" dirty="0" smtClean="0">
              <a:solidFill>
                <a:schemeClr val="tx1"/>
              </a:solidFill>
            </a:rPr>
            <a:t>Proceso único de licitación pública accesible desde www.hacienda.go.cr/comprared </a:t>
          </a:r>
          <a:endParaRPr lang="es-ES" sz="1700" b="1" kern="1200" dirty="0">
            <a:solidFill>
              <a:schemeClr val="tx1"/>
            </a:solidFill>
          </a:endParaRPr>
        </a:p>
      </dsp:txBody>
      <dsp:txXfrm>
        <a:off x="467696" y="2716418"/>
        <a:ext cx="3270944" cy="1962566"/>
      </dsp:txXfrm>
    </dsp:sp>
    <dsp:sp modelId="{D36DA6EA-BAF6-4850-B054-BC0296F0C3D9}">
      <dsp:nvSpPr>
        <dsp:cNvPr id="0" name=""/>
        <dsp:cNvSpPr/>
      </dsp:nvSpPr>
      <dsp:spPr>
        <a:xfrm>
          <a:off x="4490958" y="2716418"/>
          <a:ext cx="3270944" cy="196256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b="1" kern="1200" dirty="0" smtClean="0">
              <a:solidFill>
                <a:schemeClr val="tx1"/>
              </a:solidFill>
            </a:rPr>
            <a:t>Mercado enorme y bastante cautivo. </a:t>
          </a:r>
          <a:endParaRPr lang="es-ES" sz="1700" b="1" kern="1200" dirty="0">
            <a:solidFill>
              <a:schemeClr val="tx1"/>
            </a:solidFill>
          </a:endParaRPr>
        </a:p>
      </dsp:txBody>
      <dsp:txXfrm>
        <a:off x="4490958" y="2716418"/>
        <a:ext cx="3270944" cy="19625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7A296-6F76-4496-83AB-14ACAE0554E6}">
      <dsp:nvSpPr>
        <dsp:cNvPr id="0" name=""/>
        <dsp:cNvSpPr/>
      </dsp:nvSpPr>
      <dsp:spPr>
        <a:xfrm>
          <a:off x="0" y="3042245"/>
          <a:ext cx="8496944" cy="199604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Convenios Marcos en Ejecución con 4.895 productos catalogados</a:t>
          </a:r>
          <a:endParaRPr lang="es-ES" sz="2800" kern="1200" dirty="0"/>
        </a:p>
      </dsp:txBody>
      <dsp:txXfrm>
        <a:off x="0" y="3042245"/>
        <a:ext cx="8496944" cy="1077862"/>
      </dsp:txXfrm>
    </dsp:sp>
    <dsp:sp modelId="{3F57AA59-6F35-474C-AE48-324AC485258E}">
      <dsp:nvSpPr>
        <dsp:cNvPr id="0" name=""/>
        <dsp:cNvSpPr/>
      </dsp:nvSpPr>
      <dsp:spPr>
        <a:xfrm>
          <a:off x="4148"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Suministros de Oficina y Papelería 2 </a:t>
          </a:r>
          <a:endParaRPr lang="es-ES" sz="1800" kern="1200" dirty="0"/>
        </a:p>
      </dsp:txBody>
      <dsp:txXfrm>
        <a:off x="4148" y="4080186"/>
        <a:ext cx="1414774" cy="918179"/>
      </dsp:txXfrm>
    </dsp:sp>
    <dsp:sp modelId="{B3E094A0-BBB0-4FB5-A0D5-ECDCF925BFEC}">
      <dsp:nvSpPr>
        <dsp:cNvPr id="0" name=""/>
        <dsp:cNvSpPr/>
      </dsp:nvSpPr>
      <dsp:spPr>
        <a:xfrm>
          <a:off x="1418923"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Servicios de Limpieza</a:t>
          </a:r>
          <a:endParaRPr lang="es-ES" sz="1800" kern="1200" dirty="0"/>
        </a:p>
      </dsp:txBody>
      <dsp:txXfrm>
        <a:off x="1418923" y="4080186"/>
        <a:ext cx="1414774" cy="918179"/>
      </dsp:txXfrm>
    </dsp:sp>
    <dsp:sp modelId="{A06EE734-5E7A-4D36-9462-1ACCAE017AD6}">
      <dsp:nvSpPr>
        <dsp:cNvPr id="0" name=""/>
        <dsp:cNvSpPr/>
      </dsp:nvSpPr>
      <dsp:spPr>
        <a:xfrm>
          <a:off x="2833697"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Adquisición de Llantas</a:t>
          </a:r>
          <a:endParaRPr lang="es-ES" sz="1800" kern="1200" dirty="0"/>
        </a:p>
      </dsp:txBody>
      <dsp:txXfrm>
        <a:off x="2833697" y="4080186"/>
        <a:ext cx="1414774" cy="918179"/>
      </dsp:txXfrm>
    </dsp:sp>
    <dsp:sp modelId="{02F3D5AC-357A-4A74-AEA1-2FDFD8C49913}">
      <dsp:nvSpPr>
        <dsp:cNvPr id="0" name=""/>
        <dsp:cNvSpPr/>
      </dsp:nvSpPr>
      <dsp:spPr>
        <a:xfrm>
          <a:off x="4248472"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smtClean="0"/>
            <a:t>Adquisición de Boletos</a:t>
          </a:r>
          <a:endParaRPr lang="es-ES" sz="1800" kern="1200" dirty="0"/>
        </a:p>
      </dsp:txBody>
      <dsp:txXfrm>
        <a:off x="4248472" y="4080186"/>
        <a:ext cx="1414774" cy="918179"/>
      </dsp:txXfrm>
    </dsp:sp>
    <dsp:sp modelId="{4F7421E6-D384-4BB4-B46A-483964A849AC}">
      <dsp:nvSpPr>
        <dsp:cNvPr id="0" name=""/>
        <dsp:cNvSpPr/>
      </dsp:nvSpPr>
      <dsp:spPr>
        <a:xfrm>
          <a:off x="5663246"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Mobiliario</a:t>
          </a:r>
          <a:endParaRPr lang="es-ES" sz="1800" kern="1200" dirty="0"/>
        </a:p>
      </dsp:txBody>
      <dsp:txXfrm>
        <a:off x="5663246" y="4080186"/>
        <a:ext cx="1414774" cy="918179"/>
      </dsp:txXfrm>
    </dsp:sp>
    <dsp:sp modelId="{A271E0B5-0094-4902-9B52-0122EEE16386}">
      <dsp:nvSpPr>
        <dsp:cNvPr id="0" name=""/>
        <dsp:cNvSpPr/>
      </dsp:nvSpPr>
      <dsp:spPr>
        <a:xfrm>
          <a:off x="7078020" y="4080186"/>
          <a:ext cx="1414774" cy="9181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CR" sz="1800" kern="1200" dirty="0" smtClean="0"/>
            <a:t>Desechos electrónicos</a:t>
          </a:r>
          <a:endParaRPr lang="es-CR" sz="1800" kern="1200" dirty="0"/>
        </a:p>
      </dsp:txBody>
      <dsp:txXfrm>
        <a:off x="7078020" y="4080186"/>
        <a:ext cx="1414774" cy="918179"/>
      </dsp:txXfrm>
    </dsp:sp>
    <dsp:sp modelId="{40A0D84A-D858-4FB1-B7E9-7A685853B9C0}">
      <dsp:nvSpPr>
        <dsp:cNvPr id="0" name=""/>
        <dsp:cNvSpPr/>
      </dsp:nvSpPr>
      <dsp:spPr>
        <a:xfrm rot="10800000">
          <a:off x="0" y="2272"/>
          <a:ext cx="8496944" cy="306991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Convenios Marcos Ejecutados y Finalizados</a:t>
          </a:r>
          <a:endParaRPr lang="es-ES" sz="2800" kern="1200" dirty="0"/>
        </a:p>
      </dsp:txBody>
      <dsp:txXfrm rot="-10800000">
        <a:off x="0" y="2272"/>
        <a:ext cx="8496944" cy="1077539"/>
      </dsp:txXfrm>
    </dsp:sp>
    <dsp:sp modelId="{A91A0498-CF83-4A96-BE09-75839ADFAFCD}">
      <dsp:nvSpPr>
        <dsp:cNvPr id="0" name=""/>
        <dsp:cNvSpPr/>
      </dsp:nvSpPr>
      <dsp:spPr>
        <a:xfrm>
          <a:off x="0" y="1079812"/>
          <a:ext cx="8496944" cy="91790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Suministros de útiles de Oficina y Papelería</a:t>
          </a:r>
          <a:endParaRPr lang="es-ES" sz="1800" kern="1200" dirty="0"/>
        </a:p>
      </dsp:txBody>
      <dsp:txXfrm>
        <a:off x="0" y="1079812"/>
        <a:ext cx="8496944" cy="9179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AACDF-5079-4296-A147-18E3D58BB4E8}">
      <dsp:nvSpPr>
        <dsp:cNvPr id="0" name=""/>
        <dsp:cNvSpPr/>
      </dsp:nvSpPr>
      <dsp:spPr>
        <a:xfrm>
          <a:off x="1810884" y="1007438"/>
          <a:ext cx="385928" cy="91440"/>
        </a:xfrm>
        <a:custGeom>
          <a:avLst/>
          <a:gdLst/>
          <a:ahLst/>
          <a:cxnLst/>
          <a:rect l="0" t="0" r="0" b="0"/>
          <a:pathLst>
            <a:path>
              <a:moveTo>
                <a:pt x="0" y="45720"/>
              </a:moveTo>
              <a:lnTo>
                <a:pt x="38592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1993435" y="1051076"/>
        <a:ext cx="20826" cy="4165"/>
      </dsp:txXfrm>
    </dsp:sp>
    <dsp:sp modelId="{D4FFB5F8-93C2-4076-B43C-D78ABD2FD464}">
      <dsp:nvSpPr>
        <dsp:cNvPr id="0" name=""/>
        <dsp:cNvSpPr/>
      </dsp:nvSpPr>
      <dsp:spPr>
        <a:xfrm>
          <a:off x="1690" y="509860"/>
          <a:ext cx="1810994" cy="10865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Vehículos</a:t>
          </a:r>
          <a:endParaRPr lang="es-ES" sz="1500" b="1" kern="1200" dirty="0">
            <a:solidFill>
              <a:schemeClr val="tx1"/>
            </a:solidFill>
          </a:endParaRPr>
        </a:p>
      </dsp:txBody>
      <dsp:txXfrm>
        <a:off x="1690" y="509860"/>
        <a:ext cx="1810994" cy="1086596"/>
      </dsp:txXfrm>
    </dsp:sp>
    <dsp:sp modelId="{91A686B6-EEA1-4D8C-B9A7-EA703434535E}">
      <dsp:nvSpPr>
        <dsp:cNvPr id="0" name=""/>
        <dsp:cNvSpPr/>
      </dsp:nvSpPr>
      <dsp:spPr>
        <a:xfrm>
          <a:off x="4038407" y="1007438"/>
          <a:ext cx="385928" cy="91440"/>
        </a:xfrm>
        <a:custGeom>
          <a:avLst/>
          <a:gdLst/>
          <a:ahLst/>
          <a:cxnLst/>
          <a:rect l="0" t="0" r="0" b="0"/>
          <a:pathLst>
            <a:path>
              <a:moveTo>
                <a:pt x="0" y="45720"/>
              </a:moveTo>
              <a:lnTo>
                <a:pt x="38592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4220958" y="1051076"/>
        <a:ext cx="20826" cy="4165"/>
      </dsp:txXfrm>
    </dsp:sp>
    <dsp:sp modelId="{CBC9DB60-BA85-4746-B187-4AD1A2EC42A4}">
      <dsp:nvSpPr>
        <dsp:cNvPr id="0" name=""/>
        <dsp:cNvSpPr/>
      </dsp:nvSpPr>
      <dsp:spPr>
        <a:xfrm>
          <a:off x="2229213" y="509860"/>
          <a:ext cx="1810994" cy="10865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Materiales de Construcción</a:t>
          </a:r>
          <a:endParaRPr lang="es-ES" sz="1500" b="1" kern="1200" dirty="0">
            <a:solidFill>
              <a:schemeClr val="tx1"/>
            </a:solidFill>
          </a:endParaRPr>
        </a:p>
      </dsp:txBody>
      <dsp:txXfrm>
        <a:off x="2229213" y="509860"/>
        <a:ext cx="1810994" cy="1086596"/>
      </dsp:txXfrm>
    </dsp:sp>
    <dsp:sp modelId="{4D16FFD8-49AF-49EF-B2AC-2F0820B128CA}">
      <dsp:nvSpPr>
        <dsp:cNvPr id="0" name=""/>
        <dsp:cNvSpPr/>
      </dsp:nvSpPr>
      <dsp:spPr>
        <a:xfrm>
          <a:off x="6265930" y="1007438"/>
          <a:ext cx="385928" cy="91440"/>
        </a:xfrm>
        <a:custGeom>
          <a:avLst/>
          <a:gdLst/>
          <a:ahLst/>
          <a:cxnLst/>
          <a:rect l="0" t="0" r="0" b="0"/>
          <a:pathLst>
            <a:path>
              <a:moveTo>
                <a:pt x="0" y="45720"/>
              </a:moveTo>
              <a:lnTo>
                <a:pt x="38592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6448481" y="1051076"/>
        <a:ext cx="20826" cy="4165"/>
      </dsp:txXfrm>
    </dsp:sp>
    <dsp:sp modelId="{E4581F64-91D0-4800-A1D6-A97831559A11}">
      <dsp:nvSpPr>
        <dsp:cNvPr id="0" name=""/>
        <dsp:cNvSpPr/>
      </dsp:nvSpPr>
      <dsp:spPr>
        <a:xfrm>
          <a:off x="4456736" y="509860"/>
          <a:ext cx="1810994" cy="10865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Materiales de Limpieza</a:t>
          </a:r>
          <a:endParaRPr lang="es-ES" sz="1500" b="1" kern="1200" dirty="0">
            <a:solidFill>
              <a:schemeClr val="tx1"/>
            </a:solidFill>
          </a:endParaRPr>
        </a:p>
      </dsp:txBody>
      <dsp:txXfrm>
        <a:off x="4456736" y="509860"/>
        <a:ext cx="1810994" cy="1086596"/>
      </dsp:txXfrm>
    </dsp:sp>
    <dsp:sp modelId="{EDB3FCF0-ECF2-4DC8-8EB3-5805F535F8A7}">
      <dsp:nvSpPr>
        <dsp:cNvPr id="0" name=""/>
        <dsp:cNvSpPr/>
      </dsp:nvSpPr>
      <dsp:spPr>
        <a:xfrm>
          <a:off x="907187" y="1594657"/>
          <a:ext cx="6682568" cy="385928"/>
        </a:xfrm>
        <a:custGeom>
          <a:avLst/>
          <a:gdLst/>
          <a:ahLst/>
          <a:cxnLst/>
          <a:rect l="0" t="0" r="0" b="0"/>
          <a:pathLst>
            <a:path>
              <a:moveTo>
                <a:pt x="6682568" y="0"/>
              </a:moveTo>
              <a:lnTo>
                <a:pt x="6682568" y="210064"/>
              </a:lnTo>
              <a:lnTo>
                <a:pt x="0" y="210064"/>
              </a:lnTo>
              <a:lnTo>
                <a:pt x="0" y="385928"/>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4081083" y="1785538"/>
        <a:ext cx="334776" cy="4165"/>
      </dsp:txXfrm>
    </dsp:sp>
    <dsp:sp modelId="{E28A4032-8752-40A3-AC0C-3063F70138A0}">
      <dsp:nvSpPr>
        <dsp:cNvPr id="0" name=""/>
        <dsp:cNvSpPr/>
      </dsp:nvSpPr>
      <dsp:spPr>
        <a:xfrm>
          <a:off x="6684259" y="509860"/>
          <a:ext cx="1810994" cy="108659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Servicios de Catering Services</a:t>
          </a:r>
          <a:endParaRPr lang="es-ES" sz="1500" b="1" kern="1200" dirty="0">
            <a:solidFill>
              <a:schemeClr val="tx1"/>
            </a:solidFill>
          </a:endParaRPr>
        </a:p>
      </dsp:txBody>
      <dsp:txXfrm>
        <a:off x="6684259" y="509860"/>
        <a:ext cx="1810994" cy="1086596"/>
      </dsp:txXfrm>
    </dsp:sp>
    <dsp:sp modelId="{0201036D-2CF7-4312-81D3-3A35DF6E56CF}">
      <dsp:nvSpPr>
        <dsp:cNvPr id="0" name=""/>
        <dsp:cNvSpPr/>
      </dsp:nvSpPr>
      <dsp:spPr>
        <a:xfrm>
          <a:off x="1810884" y="2510564"/>
          <a:ext cx="385928" cy="91440"/>
        </a:xfrm>
        <a:custGeom>
          <a:avLst/>
          <a:gdLst/>
          <a:ahLst/>
          <a:cxnLst/>
          <a:rect l="0" t="0" r="0" b="0"/>
          <a:pathLst>
            <a:path>
              <a:moveTo>
                <a:pt x="0" y="45720"/>
              </a:moveTo>
              <a:lnTo>
                <a:pt x="38592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solidFill>
              <a:schemeClr val="tx1"/>
            </a:solidFill>
          </a:endParaRPr>
        </a:p>
      </dsp:txBody>
      <dsp:txXfrm>
        <a:off x="1993435" y="2554201"/>
        <a:ext cx="20826" cy="4165"/>
      </dsp:txXfrm>
    </dsp:sp>
    <dsp:sp modelId="{D040745E-B345-4370-B760-EB7473A069E6}">
      <dsp:nvSpPr>
        <dsp:cNvPr id="0" name=""/>
        <dsp:cNvSpPr/>
      </dsp:nvSpPr>
      <dsp:spPr>
        <a:xfrm>
          <a:off x="1690" y="2012985"/>
          <a:ext cx="1810994" cy="108659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Vehículos Policiales</a:t>
          </a:r>
          <a:endParaRPr lang="es-ES" sz="1500" b="1" kern="1200" dirty="0">
            <a:solidFill>
              <a:schemeClr val="tx1"/>
            </a:solidFill>
          </a:endParaRPr>
        </a:p>
      </dsp:txBody>
      <dsp:txXfrm>
        <a:off x="1690" y="2012985"/>
        <a:ext cx="1810994" cy="1086596"/>
      </dsp:txXfrm>
    </dsp:sp>
    <dsp:sp modelId="{A3A21D6A-3265-48FD-9B0D-B582417B060B}">
      <dsp:nvSpPr>
        <dsp:cNvPr id="0" name=""/>
        <dsp:cNvSpPr/>
      </dsp:nvSpPr>
      <dsp:spPr>
        <a:xfrm>
          <a:off x="4038407" y="2510564"/>
          <a:ext cx="385928" cy="91440"/>
        </a:xfrm>
        <a:custGeom>
          <a:avLst/>
          <a:gdLst/>
          <a:ahLst/>
          <a:cxnLst/>
          <a:rect l="0" t="0" r="0" b="0"/>
          <a:pathLst>
            <a:path>
              <a:moveTo>
                <a:pt x="0" y="45720"/>
              </a:moveTo>
              <a:lnTo>
                <a:pt x="38592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4220958" y="2554201"/>
        <a:ext cx="20826" cy="4165"/>
      </dsp:txXfrm>
    </dsp:sp>
    <dsp:sp modelId="{EFA5C574-FB63-433E-8267-800EDAF049BE}">
      <dsp:nvSpPr>
        <dsp:cNvPr id="0" name=""/>
        <dsp:cNvSpPr/>
      </dsp:nvSpPr>
      <dsp:spPr>
        <a:xfrm>
          <a:off x="2229213" y="2012985"/>
          <a:ext cx="1810994" cy="10865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Alquiler y compra de Equipo de cómputo</a:t>
          </a:r>
          <a:endParaRPr lang="es-ES" sz="1500" b="1" kern="1200" dirty="0">
            <a:solidFill>
              <a:schemeClr val="tx1"/>
            </a:solidFill>
          </a:endParaRPr>
        </a:p>
      </dsp:txBody>
      <dsp:txXfrm>
        <a:off x="2229213" y="2012985"/>
        <a:ext cx="1810994" cy="1086596"/>
      </dsp:txXfrm>
    </dsp:sp>
    <dsp:sp modelId="{1864BF74-6636-4F65-9330-CF44A9808A29}">
      <dsp:nvSpPr>
        <dsp:cNvPr id="0" name=""/>
        <dsp:cNvSpPr/>
      </dsp:nvSpPr>
      <dsp:spPr>
        <a:xfrm>
          <a:off x="6265930" y="2510564"/>
          <a:ext cx="385928" cy="91440"/>
        </a:xfrm>
        <a:custGeom>
          <a:avLst/>
          <a:gdLst/>
          <a:ahLst/>
          <a:cxnLst/>
          <a:rect l="0" t="0" r="0" b="0"/>
          <a:pathLst>
            <a:path>
              <a:moveTo>
                <a:pt x="0" y="45720"/>
              </a:moveTo>
              <a:lnTo>
                <a:pt x="38592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6448481" y="2554201"/>
        <a:ext cx="20826" cy="4165"/>
      </dsp:txXfrm>
    </dsp:sp>
    <dsp:sp modelId="{0EE51CF0-8781-42BA-929D-47FD819EBC63}">
      <dsp:nvSpPr>
        <dsp:cNvPr id="0" name=""/>
        <dsp:cNvSpPr/>
      </dsp:nvSpPr>
      <dsp:spPr>
        <a:xfrm>
          <a:off x="4456736" y="2012985"/>
          <a:ext cx="1810994" cy="10865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R" sz="1500" kern="1200" dirty="0" smtClean="0">
              <a:solidFill>
                <a:schemeClr val="tx1"/>
              </a:solidFill>
            </a:rPr>
            <a:t>Adquisición de Guantes de no látex para la CCSS</a:t>
          </a:r>
          <a:endParaRPr lang="es-CR" sz="1500" kern="1200" dirty="0">
            <a:solidFill>
              <a:schemeClr val="tx1"/>
            </a:solidFill>
          </a:endParaRPr>
        </a:p>
      </dsp:txBody>
      <dsp:txXfrm>
        <a:off x="4456736" y="2012985"/>
        <a:ext cx="1810994" cy="1086596"/>
      </dsp:txXfrm>
    </dsp:sp>
    <dsp:sp modelId="{764A3A7F-D3F6-4FC6-9431-AF2D9656B98F}">
      <dsp:nvSpPr>
        <dsp:cNvPr id="0" name=""/>
        <dsp:cNvSpPr/>
      </dsp:nvSpPr>
      <dsp:spPr>
        <a:xfrm>
          <a:off x="905503" y="3097782"/>
          <a:ext cx="6684252" cy="398207"/>
        </a:xfrm>
        <a:custGeom>
          <a:avLst/>
          <a:gdLst/>
          <a:ahLst/>
          <a:cxnLst/>
          <a:rect l="0" t="0" r="0" b="0"/>
          <a:pathLst>
            <a:path>
              <a:moveTo>
                <a:pt x="6684252" y="0"/>
              </a:moveTo>
              <a:lnTo>
                <a:pt x="6684252" y="216203"/>
              </a:lnTo>
              <a:lnTo>
                <a:pt x="0" y="216203"/>
              </a:lnTo>
              <a:lnTo>
                <a:pt x="0" y="398207"/>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4080180" y="3294803"/>
        <a:ext cx="334899" cy="4165"/>
      </dsp:txXfrm>
    </dsp:sp>
    <dsp:sp modelId="{B6306113-6854-4967-911B-3CC101F48AD1}">
      <dsp:nvSpPr>
        <dsp:cNvPr id="0" name=""/>
        <dsp:cNvSpPr/>
      </dsp:nvSpPr>
      <dsp:spPr>
        <a:xfrm>
          <a:off x="6684259" y="2012985"/>
          <a:ext cx="1810994" cy="10865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R" sz="1500" kern="1200" dirty="0" smtClean="0">
              <a:solidFill>
                <a:schemeClr val="tx1"/>
              </a:solidFill>
            </a:rPr>
            <a:t>Adquisición de Medicamentos para la CCSS</a:t>
          </a:r>
          <a:endParaRPr lang="es-CR" sz="1500" kern="1200" dirty="0">
            <a:solidFill>
              <a:schemeClr val="tx1"/>
            </a:solidFill>
          </a:endParaRPr>
        </a:p>
      </dsp:txBody>
      <dsp:txXfrm>
        <a:off x="6684259" y="2012985"/>
        <a:ext cx="1810994" cy="1086596"/>
      </dsp:txXfrm>
    </dsp:sp>
    <dsp:sp modelId="{A11C58D2-12ED-4ECD-8F75-214D1ADA3262}">
      <dsp:nvSpPr>
        <dsp:cNvPr id="0" name=""/>
        <dsp:cNvSpPr/>
      </dsp:nvSpPr>
      <dsp:spPr>
        <a:xfrm>
          <a:off x="1809200" y="4013689"/>
          <a:ext cx="387612" cy="91440"/>
        </a:xfrm>
        <a:custGeom>
          <a:avLst/>
          <a:gdLst/>
          <a:ahLst/>
          <a:cxnLst/>
          <a:rect l="0" t="0" r="0" b="0"/>
          <a:pathLst>
            <a:path>
              <a:moveTo>
                <a:pt x="0" y="57998"/>
              </a:moveTo>
              <a:lnTo>
                <a:pt x="210906" y="57998"/>
              </a:lnTo>
              <a:lnTo>
                <a:pt x="210906" y="45720"/>
              </a:lnTo>
              <a:lnTo>
                <a:pt x="38761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1992547" y="4057326"/>
        <a:ext cx="20919" cy="4165"/>
      </dsp:txXfrm>
    </dsp:sp>
    <dsp:sp modelId="{F0F8E10E-886E-469A-B803-DEE1A83CFA4B}">
      <dsp:nvSpPr>
        <dsp:cNvPr id="0" name=""/>
        <dsp:cNvSpPr/>
      </dsp:nvSpPr>
      <dsp:spPr>
        <a:xfrm>
          <a:off x="6" y="3528389"/>
          <a:ext cx="1810994" cy="108659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R" sz="1500" kern="1200" dirty="0" smtClean="0">
              <a:solidFill>
                <a:schemeClr val="tx1"/>
              </a:solidFill>
            </a:rPr>
            <a:t>Servicios en Construcción y Construcción</a:t>
          </a:r>
          <a:endParaRPr lang="es-CR" sz="1500" kern="1200" dirty="0">
            <a:solidFill>
              <a:schemeClr val="tx1"/>
            </a:solidFill>
          </a:endParaRPr>
        </a:p>
      </dsp:txBody>
      <dsp:txXfrm>
        <a:off x="6" y="3528389"/>
        <a:ext cx="1810994" cy="1086596"/>
      </dsp:txXfrm>
    </dsp:sp>
    <dsp:sp modelId="{EB1AA546-55EC-4347-8715-FBD13B2E3121}">
      <dsp:nvSpPr>
        <dsp:cNvPr id="0" name=""/>
        <dsp:cNvSpPr/>
      </dsp:nvSpPr>
      <dsp:spPr>
        <a:xfrm>
          <a:off x="2229213" y="3516110"/>
          <a:ext cx="1810994" cy="108659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Contratación de Talleres para Mantenimiento de Vehículos</a:t>
          </a:r>
          <a:endParaRPr lang="es-ES" sz="1500" b="1" kern="1200" dirty="0">
            <a:solidFill>
              <a:schemeClr val="tx1"/>
            </a:solidFill>
          </a:endParaRPr>
        </a:p>
      </dsp:txBody>
      <dsp:txXfrm>
        <a:off x="2229213" y="3516110"/>
        <a:ext cx="1810994" cy="10865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C933D-1DD3-4AB8-8CB9-EF8A6862BF3A}">
      <dsp:nvSpPr>
        <dsp:cNvPr id="0" name=""/>
        <dsp:cNvSpPr/>
      </dsp:nvSpPr>
      <dsp:spPr>
        <a:xfrm>
          <a:off x="2514323" y="287"/>
          <a:ext cx="1030719" cy="10307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Horas Hombre</a:t>
          </a:r>
        </a:p>
      </dsp:txBody>
      <dsp:txXfrm>
        <a:off x="2665268" y="151232"/>
        <a:ext cx="728829" cy="728829"/>
      </dsp:txXfrm>
    </dsp:sp>
    <dsp:sp modelId="{54E0EA59-B6CF-4B6C-87CB-2FA73D3404AB}">
      <dsp:nvSpPr>
        <dsp:cNvPr id="0" name=""/>
        <dsp:cNvSpPr/>
      </dsp:nvSpPr>
      <dsp:spPr>
        <a:xfrm rot="3600000">
          <a:off x="3276550" y="989886"/>
          <a:ext cx="254713" cy="3478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295654" y="1026371"/>
        <a:ext cx="178299" cy="208721"/>
      </dsp:txXfrm>
    </dsp:sp>
    <dsp:sp modelId="{B8F09301-D907-41A5-B6BF-C02617FDAAF8}">
      <dsp:nvSpPr>
        <dsp:cNvPr id="0" name=""/>
        <dsp:cNvSpPr/>
      </dsp:nvSpPr>
      <dsp:spPr>
        <a:xfrm>
          <a:off x="3073123" y="1340053"/>
          <a:ext cx="1460148" cy="10307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a:t>Precios</a:t>
          </a:r>
        </a:p>
      </dsp:txBody>
      <dsp:txXfrm>
        <a:off x="3286957" y="1490998"/>
        <a:ext cx="1032480" cy="728829"/>
      </dsp:txXfrm>
    </dsp:sp>
    <dsp:sp modelId="{8D5CBB94-B3F9-4B9A-A70E-9F79A770128B}">
      <dsp:nvSpPr>
        <dsp:cNvPr id="0" name=""/>
        <dsp:cNvSpPr/>
      </dsp:nvSpPr>
      <dsp:spPr>
        <a:xfrm>
          <a:off x="3088046" y="1681478"/>
          <a:ext cx="35950" cy="3478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3088046" y="1751051"/>
        <a:ext cx="25165" cy="208721"/>
      </dsp:txXfrm>
    </dsp:sp>
    <dsp:sp modelId="{5D9A8C82-E85A-4676-8173-D39637DE8F61}">
      <dsp:nvSpPr>
        <dsp:cNvPr id="0" name=""/>
        <dsp:cNvSpPr/>
      </dsp:nvSpPr>
      <dsp:spPr>
        <a:xfrm>
          <a:off x="1371383" y="1340053"/>
          <a:ext cx="1769570" cy="103071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a:t>Gastos Administrativos</a:t>
          </a:r>
        </a:p>
      </dsp:txBody>
      <dsp:txXfrm>
        <a:off x="1630531" y="1490998"/>
        <a:ext cx="1251274" cy="728829"/>
      </dsp:txXfrm>
    </dsp:sp>
    <dsp:sp modelId="{3122F5E4-578A-43C6-83A4-4E2B355EA897}">
      <dsp:nvSpPr>
        <dsp:cNvPr id="0" name=""/>
        <dsp:cNvSpPr/>
      </dsp:nvSpPr>
      <dsp:spPr>
        <a:xfrm rot="18000000">
          <a:off x="2527671" y="996588"/>
          <a:ext cx="247839" cy="34786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546259" y="1098356"/>
        <a:ext cx="173487" cy="208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94527-89EF-46FE-B0B8-1FC84AB47B9F}">
      <dsp:nvSpPr>
        <dsp:cNvPr id="0" name=""/>
        <dsp:cNvSpPr/>
      </dsp:nvSpPr>
      <dsp:spPr>
        <a:xfrm rot="16200000">
          <a:off x="-1137508" y="1141620"/>
          <a:ext cx="6238476" cy="3955235"/>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8750" tIns="0" rIns="158254" bIns="0"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latin typeface="Arial" pitchFamily="34" charset="0"/>
              <a:cs typeface="Arial" pitchFamily="34" charset="0"/>
            </a:rPr>
            <a:t>“Los órganos o entes que compartan una misma proveeduría o sistema de adquisiciones físico o electrónico, podrán celebrar (…) convenios marco para la contratación de determinados bienes o servicios, por un </a:t>
          </a:r>
          <a:r>
            <a:rPr lang="es-ES" sz="2500" b="1" u="sng" kern="1200" smtClean="0">
              <a:solidFill>
                <a:schemeClr val="tx1"/>
              </a:solidFill>
              <a:latin typeface="Arial" pitchFamily="34" charset="0"/>
              <a:cs typeface="Arial" pitchFamily="34" charset="0"/>
            </a:rPr>
            <a:t>plazo de hasta cuatro años</a:t>
          </a:r>
          <a:r>
            <a:rPr lang="es-ES" sz="2500" kern="1200" smtClean="0">
              <a:solidFill>
                <a:schemeClr val="tx1"/>
              </a:solidFill>
              <a:latin typeface="Arial" pitchFamily="34" charset="0"/>
              <a:cs typeface="Arial" pitchFamily="34" charset="0"/>
            </a:rPr>
            <a:t>.</a:t>
          </a:r>
          <a:endParaRPr lang="en-US" sz="2500" kern="1200" dirty="0">
            <a:solidFill>
              <a:schemeClr val="tx1"/>
            </a:solidFill>
            <a:latin typeface="Arial" pitchFamily="34" charset="0"/>
            <a:cs typeface="Arial" pitchFamily="34" charset="0"/>
          </a:endParaRPr>
        </a:p>
      </dsp:txBody>
      <dsp:txXfrm rot="5400000">
        <a:off x="4113" y="1247694"/>
        <a:ext cx="3955235" cy="3743086"/>
      </dsp:txXfrm>
    </dsp:sp>
    <dsp:sp modelId="{F5E61610-60ED-48F0-BCFD-9EA81A40D5F8}">
      <dsp:nvSpPr>
        <dsp:cNvPr id="0" name=""/>
        <dsp:cNvSpPr/>
      </dsp:nvSpPr>
      <dsp:spPr>
        <a:xfrm rot="16200000">
          <a:off x="3118482" y="1141620"/>
          <a:ext cx="6238476" cy="3955235"/>
        </a:xfrm>
        <a:prstGeom prst="flowChartManualOperati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S" sz="2000" kern="1200" smtClean="0">
              <a:solidFill>
                <a:schemeClr val="tx1"/>
              </a:solidFill>
              <a:latin typeface="Arial" pitchFamily="34" charset="0"/>
              <a:cs typeface="Arial" pitchFamily="34" charset="0"/>
            </a:rPr>
            <a:t>Por su cuantía inestimable, </a:t>
          </a:r>
          <a:r>
            <a:rPr lang="es-ES" sz="2000" b="1" u="sng" kern="1200" smtClean="0">
              <a:solidFill>
                <a:schemeClr val="tx1"/>
              </a:solidFill>
              <a:latin typeface="Arial" pitchFamily="34" charset="0"/>
              <a:cs typeface="Arial" pitchFamily="34" charset="0"/>
            </a:rPr>
            <a:t>el convenio marco solo podrá ser tramitado mediante licitación pública</a:t>
          </a:r>
          <a:r>
            <a:rPr lang="es-ES" sz="2000" kern="1200" smtClean="0">
              <a:solidFill>
                <a:schemeClr val="tx1"/>
              </a:solidFill>
              <a:latin typeface="Arial" pitchFamily="34" charset="0"/>
              <a:cs typeface="Arial" pitchFamily="34" charset="0"/>
            </a:rPr>
            <a:t>, por una sola entidad (DGABCA) y cubrirá tantas compras como necesidades específicas surjan de los integrantes (…) </a:t>
          </a:r>
          <a:r>
            <a:rPr lang="es-ES" sz="2000" b="1" u="sng" kern="1200" smtClean="0">
              <a:solidFill>
                <a:schemeClr val="tx1"/>
              </a:solidFill>
              <a:latin typeface="Arial" pitchFamily="34" charset="0"/>
              <a:cs typeface="Arial" pitchFamily="34" charset="0"/>
            </a:rPr>
            <a:t>los participantes del acuerdo podrán hacer las órdenes de compra o pedido, sin necesidad de llevar a cabo procedimientos adicionales</a:t>
          </a:r>
          <a:r>
            <a:rPr lang="es-ES" sz="2000" kern="1200" smtClean="0">
              <a:solidFill>
                <a:schemeClr val="tx1"/>
              </a:solidFill>
              <a:latin typeface="Arial" pitchFamily="34" charset="0"/>
              <a:cs typeface="Arial" pitchFamily="34" charset="0"/>
            </a:rPr>
            <a:t>.”</a:t>
          </a:r>
          <a:endParaRPr lang="en-US" sz="2000" kern="1200" dirty="0">
            <a:solidFill>
              <a:schemeClr val="tx1"/>
            </a:solidFill>
            <a:latin typeface="Arial" pitchFamily="34" charset="0"/>
            <a:cs typeface="Arial" pitchFamily="34" charset="0"/>
          </a:endParaRPr>
        </a:p>
      </dsp:txBody>
      <dsp:txXfrm rot="5400000">
        <a:off x="4260103" y="1247694"/>
        <a:ext cx="3955235" cy="3743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35217-8FEB-4725-BF98-5F3DC2D4F09C}">
      <dsp:nvSpPr>
        <dsp:cNvPr id="0" name=""/>
        <dsp:cNvSpPr/>
      </dsp:nvSpPr>
      <dsp:spPr>
        <a:xfrm>
          <a:off x="0" y="100115"/>
          <a:ext cx="4357686" cy="121680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0" lang="es-CR" sz="3200" b="1" i="0" u="none" strike="noStrike" kern="1200" cap="none" spc="0" normalizeH="0" baseline="0" noProof="0" dirty="0" smtClean="0">
              <a:ln/>
              <a:solidFill>
                <a:schemeClr val="tx1"/>
              </a:solidFill>
              <a:uLnTx/>
              <a:uFillTx/>
              <a:latin typeface="Arial" pitchFamily="34" charset="0"/>
              <a:ea typeface="+mj-ea"/>
              <a:cs typeface="Arial" pitchFamily="34" charset="0"/>
            </a:rPr>
            <a:t>Artículo</a:t>
          </a:r>
          <a:r>
            <a:rPr kumimoji="0" lang="es-CR" sz="3200" b="1" i="0" u="none" strike="noStrike" kern="1200" cap="none" spc="0" normalizeH="0" noProof="0" dirty="0" smtClean="0">
              <a:ln/>
              <a:solidFill>
                <a:schemeClr val="tx1"/>
              </a:solidFill>
              <a:uLnTx/>
              <a:uFillTx/>
              <a:latin typeface="Arial" pitchFamily="34" charset="0"/>
              <a:ea typeface="+mj-ea"/>
              <a:cs typeface="Arial" pitchFamily="34" charset="0"/>
            </a:rPr>
            <a:t> 115 R.C.A.</a:t>
          </a:r>
          <a:endParaRPr kumimoji="0" lang="es-CR" sz="3200" b="1" i="0" u="none" strike="noStrike" kern="1200" cap="none" spc="0" normalizeH="0" baseline="0" noProof="0" dirty="0">
            <a:ln/>
            <a:solidFill>
              <a:schemeClr val="tx1"/>
            </a:solidFill>
            <a:uLnTx/>
            <a:uFillTx/>
            <a:latin typeface="Arial" pitchFamily="34" charset="0"/>
            <a:ea typeface="+mj-ea"/>
            <a:cs typeface="Arial" pitchFamily="34" charset="0"/>
          </a:endParaRPr>
        </a:p>
      </dsp:txBody>
      <dsp:txXfrm>
        <a:off x="59399" y="159514"/>
        <a:ext cx="423888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35217-8FEB-4725-BF98-5F3DC2D4F09C}">
      <dsp:nvSpPr>
        <dsp:cNvPr id="0" name=""/>
        <dsp:cNvSpPr/>
      </dsp:nvSpPr>
      <dsp:spPr>
        <a:xfrm>
          <a:off x="0" y="225167"/>
          <a:ext cx="5436096" cy="128700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s-CR" sz="5500" kern="1200" dirty="0" smtClean="0">
              <a:solidFill>
                <a:schemeClr val="tx1"/>
              </a:solidFill>
              <a:latin typeface="Arial" pitchFamily="34" charset="0"/>
              <a:cs typeface="Arial" pitchFamily="34" charset="0"/>
            </a:rPr>
            <a:t>Uso Obligatorio</a:t>
          </a:r>
          <a:endParaRPr kumimoji="0" lang="es-CR" sz="5500" b="1" i="0" u="none" strike="noStrike" kern="1200" cap="none" spc="0" normalizeH="0" baseline="0" noProof="0" dirty="0">
            <a:ln/>
            <a:solidFill>
              <a:schemeClr val="tx1"/>
            </a:solidFill>
            <a:uLnTx/>
            <a:uFillTx/>
            <a:latin typeface="Arial" pitchFamily="34" charset="0"/>
            <a:ea typeface="+mj-ea"/>
            <a:cs typeface="Arial" pitchFamily="34" charset="0"/>
          </a:endParaRPr>
        </a:p>
      </dsp:txBody>
      <dsp:txXfrm>
        <a:off x="62826" y="287993"/>
        <a:ext cx="5310444" cy="1161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8C4C-03E3-4905-952D-CE39CB73E18F}">
      <dsp:nvSpPr>
        <dsp:cNvPr id="0" name=""/>
        <dsp:cNvSpPr/>
      </dsp:nvSpPr>
      <dsp:spPr>
        <a:xfrm>
          <a:off x="0" y="72021"/>
          <a:ext cx="8208912" cy="34983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kumimoji="0" lang="es-ES" sz="3600" kern="1200" dirty="0" smtClean="0">
              <a:solidFill>
                <a:schemeClr val="tx1"/>
              </a:solidFill>
              <a:effectLst/>
              <a:latin typeface="Arial" pitchFamily="34" charset="0"/>
              <a:cs typeface="Arial" pitchFamily="34" charset="0"/>
            </a:rPr>
            <a:t>Los integrantes de un convenio marco, están obligados a consultarlo, antes de tramitar otro procedimiento para la adquisición de bienes y servicios cubiertos por el convenio y obligados a utilizarlo</a:t>
          </a:r>
          <a:r>
            <a:rPr lang="es-ES" sz="3600" kern="1200" dirty="0" smtClean="0">
              <a:solidFill>
                <a:schemeClr val="tx1"/>
              </a:solidFill>
              <a:effectLst/>
              <a:latin typeface="Arial" pitchFamily="34" charset="0"/>
              <a:cs typeface="Arial" pitchFamily="34" charset="0"/>
            </a:rPr>
            <a:t> </a:t>
          </a:r>
          <a:r>
            <a:rPr kumimoji="0" lang="es-ES" sz="3600" kern="1200" dirty="0" smtClean="0">
              <a:solidFill>
                <a:schemeClr val="tx1"/>
              </a:solidFill>
              <a:effectLst/>
              <a:latin typeface="Arial" pitchFamily="34" charset="0"/>
              <a:cs typeface="Arial" pitchFamily="34" charset="0"/>
            </a:rPr>
            <a:t>(Art. 115 RLCA)</a:t>
          </a:r>
          <a:endParaRPr lang="en-US" sz="3600" kern="1200" dirty="0">
            <a:solidFill>
              <a:schemeClr val="tx1"/>
            </a:solidFill>
            <a:effectLst/>
            <a:latin typeface="Arial" pitchFamily="34" charset="0"/>
            <a:cs typeface="Arial" pitchFamily="34" charset="0"/>
          </a:endParaRPr>
        </a:p>
      </dsp:txBody>
      <dsp:txXfrm>
        <a:off x="170773" y="242794"/>
        <a:ext cx="7867366" cy="3156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35217-8FEB-4725-BF98-5F3DC2D4F09C}">
      <dsp:nvSpPr>
        <dsp:cNvPr id="0" name=""/>
        <dsp:cNvSpPr/>
      </dsp:nvSpPr>
      <dsp:spPr>
        <a:xfrm>
          <a:off x="0" y="421367"/>
          <a:ext cx="5072066" cy="1007370"/>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s-CR" sz="4200" kern="1200" dirty="0" smtClean="0"/>
            <a:t>Modelo Primera Fase</a:t>
          </a:r>
          <a:endParaRPr kumimoji="0" lang="es-CR" sz="4200" b="1" i="0" u="none" strike="noStrike" kern="1200" cap="none" spc="0" normalizeH="0" baseline="0" noProof="0" dirty="0">
            <a:ln/>
            <a:uLnTx/>
            <a:uFillTx/>
            <a:latin typeface="+mj-lt"/>
            <a:ea typeface="+mj-ea"/>
            <a:cs typeface="+mj-cs"/>
          </a:endParaRPr>
        </a:p>
      </dsp:txBody>
      <dsp:txXfrm>
        <a:off x="49176" y="470543"/>
        <a:ext cx="4973714" cy="909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A313F-9644-4E67-8327-FE9DBA54A413}">
      <dsp:nvSpPr>
        <dsp:cNvPr id="0" name=""/>
        <dsp:cNvSpPr/>
      </dsp:nvSpPr>
      <dsp:spPr>
        <a:xfrm rot="16200000">
          <a:off x="321471" y="-321471"/>
          <a:ext cx="964412" cy="1607355"/>
        </a:xfrm>
        <a:prstGeom prst="round1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Licitación Pública</a:t>
          </a:r>
          <a:endParaRPr lang="en-US" sz="1500" kern="1200" dirty="0">
            <a:solidFill>
              <a:schemeClr val="tx1"/>
            </a:solidFill>
          </a:endParaRPr>
        </a:p>
      </dsp:txBody>
      <dsp:txXfrm rot="5400000">
        <a:off x="-1" y="1"/>
        <a:ext cx="1607355" cy="723309"/>
      </dsp:txXfrm>
    </dsp:sp>
    <dsp:sp modelId="{DBF45D99-EAAE-4884-B848-2BE53B3C402D}">
      <dsp:nvSpPr>
        <dsp:cNvPr id="0" name=""/>
        <dsp:cNvSpPr/>
      </dsp:nvSpPr>
      <dsp:spPr>
        <a:xfrm>
          <a:off x="1607355" y="0"/>
          <a:ext cx="1607355" cy="964412"/>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Ofertas</a:t>
          </a:r>
          <a:endParaRPr lang="en-US" sz="1500" kern="1200" dirty="0">
            <a:solidFill>
              <a:schemeClr val="tx1"/>
            </a:solidFill>
          </a:endParaRPr>
        </a:p>
      </dsp:txBody>
      <dsp:txXfrm>
        <a:off x="1607355" y="0"/>
        <a:ext cx="1607355" cy="723309"/>
      </dsp:txXfrm>
    </dsp:sp>
    <dsp:sp modelId="{435AAE83-194B-4E6E-8EE6-09867FC7C57B}">
      <dsp:nvSpPr>
        <dsp:cNvPr id="0" name=""/>
        <dsp:cNvSpPr/>
      </dsp:nvSpPr>
      <dsp:spPr>
        <a:xfrm rot="10800000">
          <a:off x="0" y="964412"/>
          <a:ext cx="1607355" cy="964412"/>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R" sz="1500" b="1" kern="1200" dirty="0" smtClean="0">
              <a:solidFill>
                <a:schemeClr val="tx1"/>
              </a:solidFill>
            </a:rPr>
            <a:t>Requisitos</a:t>
          </a:r>
        </a:p>
        <a:p>
          <a:pPr lvl="0" algn="ctr" defTabSz="666750">
            <a:lnSpc>
              <a:spcPct val="90000"/>
            </a:lnSpc>
            <a:spcBef>
              <a:spcPct val="0"/>
            </a:spcBef>
            <a:spcAft>
              <a:spcPct val="35000"/>
            </a:spcAft>
          </a:pPr>
          <a:r>
            <a:rPr lang="es-CR" sz="1500" b="1" kern="1200" dirty="0" smtClean="0">
              <a:solidFill>
                <a:schemeClr val="tx1"/>
              </a:solidFill>
            </a:rPr>
            <a:t>Admisibilidad</a:t>
          </a:r>
          <a:endParaRPr lang="en-US" sz="1500" kern="1200" dirty="0">
            <a:solidFill>
              <a:schemeClr val="tx1"/>
            </a:solidFill>
          </a:endParaRPr>
        </a:p>
      </dsp:txBody>
      <dsp:txXfrm rot="10800000">
        <a:off x="0" y="1205515"/>
        <a:ext cx="1607355" cy="723309"/>
      </dsp:txXfrm>
    </dsp:sp>
    <dsp:sp modelId="{0D13F4D4-9906-488F-A599-78972CE61DD4}">
      <dsp:nvSpPr>
        <dsp:cNvPr id="0" name=""/>
        <dsp:cNvSpPr/>
      </dsp:nvSpPr>
      <dsp:spPr>
        <a:xfrm rot="5400000">
          <a:off x="1928826" y="642941"/>
          <a:ext cx="964412" cy="1607355"/>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R" sz="1500" b="1" kern="1200" dirty="0" smtClean="0">
              <a:solidFill>
                <a:schemeClr val="tx1"/>
              </a:solidFill>
            </a:rPr>
            <a:t>Factores evaluación</a:t>
          </a:r>
          <a:endParaRPr lang="en-US" sz="1500" kern="1200" dirty="0">
            <a:solidFill>
              <a:schemeClr val="tx1"/>
            </a:solidFill>
          </a:endParaRPr>
        </a:p>
      </dsp:txBody>
      <dsp:txXfrm rot="-5400000">
        <a:off x="1607354" y="1205515"/>
        <a:ext cx="1607355" cy="723309"/>
      </dsp:txXfrm>
    </dsp:sp>
    <dsp:sp modelId="{76A72F81-D854-430B-BC9C-F80F7AC7D200}">
      <dsp:nvSpPr>
        <dsp:cNvPr id="0" name=""/>
        <dsp:cNvSpPr/>
      </dsp:nvSpPr>
      <dsp:spPr>
        <a:xfrm>
          <a:off x="1125148" y="723309"/>
          <a:ext cx="964413" cy="482206"/>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R" sz="1500" kern="1200" dirty="0" smtClean="0">
              <a:solidFill>
                <a:schemeClr val="tx1"/>
              </a:solidFill>
            </a:rPr>
            <a:t>  </a:t>
          </a:r>
          <a:endParaRPr lang="en-US" sz="1500" kern="1200" dirty="0">
            <a:solidFill>
              <a:schemeClr val="tx1"/>
            </a:solidFill>
          </a:endParaRPr>
        </a:p>
      </dsp:txBody>
      <dsp:txXfrm>
        <a:off x="1148687" y="746848"/>
        <a:ext cx="917335" cy="435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35217-8FEB-4725-BF98-5F3DC2D4F09C}">
      <dsp:nvSpPr>
        <dsp:cNvPr id="0" name=""/>
        <dsp:cNvSpPr/>
      </dsp:nvSpPr>
      <dsp:spPr>
        <a:xfrm>
          <a:off x="0" y="4770"/>
          <a:ext cx="5072066" cy="12472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s-CR" sz="5200" kern="1200" dirty="0" smtClean="0"/>
            <a:t> Segunda Fase</a:t>
          </a:r>
          <a:endParaRPr lang="es-CR" sz="5200" kern="1200" noProof="0" dirty="0"/>
        </a:p>
      </dsp:txBody>
      <dsp:txXfrm>
        <a:off x="60884" y="65654"/>
        <a:ext cx="4950298" cy="1125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4DC11-FD36-469C-B3AE-E743E3BF26D3}">
      <dsp:nvSpPr>
        <dsp:cNvPr id="0" name=""/>
        <dsp:cNvSpPr/>
      </dsp:nvSpPr>
      <dsp:spPr>
        <a:xfrm>
          <a:off x="3714" y="1543521"/>
          <a:ext cx="1101603" cy="440641"/>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1</a:t>
          </a:r>
          <a:endParaRPr lang="es-CR" sz="1700" kern="1200" dirty="0">
            <a:solidFill>
              <a:schemeClr val="tx1"/>
            </a:solidFill>
          </a:endParaRPr>
        </a:p>
      </dsp:txBody>
      <dsp:txXfrm>
        <a:off x="3714" y="1543521"/>
        <a:ext cx="1101603" cy="440641"/>
      </dsp:txXfrm>
    </dsp:sp>
    <dsp:sp modelId="{CFAC5442-C940-440B-9EA8-4BD8DF77102A}">
      <dsp:nvSpPr>
        <dsp:cNvPr id="0" name=""/>
        <dsp:cNvSpPr/>
      </dsp:nvSpPr>
      <dsp:spPr>
        <a:xfrm>
          <a:off x="3714" y="1984162"/>
          <a:ext cx="1101603" cy="746639"/>
        </a:xfrm>
        <a:prstGeom prst="rect">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Valle Central</a:t>
          </a:r>
          <a:endParaRPr lang="es-CR" sz="1700" kern="1200" dirty="0">
            <a:solidFill>
              <a:schemeClr val="tx1"/>
            </a:solidFill>
          </a:endParaRPr>
        </a:p>
      </dsp:txBody>
      <dsp:txXfrm>
        <a:off x="3714" y="1984162"/>
        <a:ext cx="1101603" cy="746639"/>
      </dsp:txXfrm>
    </dsp:sp>
    <dsp:sp modelId="{BA06F766-17B3-4997-A1E0-D127E67D6935}">
      <dsp:nvSpPr>
        <dsp:cNvPr id="0" name=""/>
        <dsp:cNvSpPr/>
      </dsp:nvSpPr>
      <dsp:spPr>
        <a:xfrm>
          <a:off x="1259541" y="1543521"/>
          <a:ext cx="1101603" cy="440641"/>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2</a:t>
          </a:r>
          <a:endParaRPr lang="es-CR" sz="1700" kern="1200" dirty="0">
            <a:solidFill>
              <a:schemeClr val="tx1"/>
            </a:solidFill>
          </a:endParaRPr>
        </a:p>
      </dsp:txBody>
      <dsp:txXfrm>
        <a:off x="1259541" y="1543521"/>
        <a:ext cx="1101603" cy="440641"/>
      </dsp:txXfrm>
    </dsp:sp>
    <dsp:sp modelId="{0469341C-142B-49E4-BAB7-6EEF559C4D91}">
      <dsp:nvSpPr>
        <dsp:cNvPr id="0" name=""/>
        <dsp:cNvSpPr/>
      </dsp:nvSpPr>
      <dsp:spPr>
        <a:xfrm>
          <a:off x="1259541" y="1984162"/>
          <a:ext cx="1101603" cy="746639"/>
        </a:xfrm>
        <a:prstGeom prst="rect">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Pacífico Norte</a:t>
          </a:r>
          <a:endParaRPr lang="es-CR" sz="1700" kern="1200" dirty="0">
            <a:solidFill>
              <a:schemeClr val="tx1"/>
            </a:solidFill>
          </a:endParaRPr>
        </a:p>
      </dsp:txBody>
      <dsp:txXfrm>
        <a:off x="1259541" y="1984162"/>
        <a:ext cx="1101603" cy="746639"/>
      </dsp:txXfrm>
    </dsp:sp>
    <dsp:sp modelId="{8B3E8BFF-A64A-4547-8859-7758E9ABE831}">
      <dsp:nvSpPr>
        <dsp:cNvPr id="0" name=""/>
        <dsp:cNvSpPr/>
      </dsp:nvSpPr>
      <dsp:spPr>
        <a:xfrm>
          <a:off x="2515369" y="1543521"/>
          <a:ext cx="1101603" cy="440641"/>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3</a:t>
          </a:r>
          <a:endParaRPr lang="es-CR" sz="1700" kern="1200" dirty="0">
            <a:solidFill>
              <a:schemeClr val="tx1"/>
            </a:solidFill>
          </a:endParaRPr>
        </a:p>
      </dsp:txBody>
      <dsp:txXfrm>
        <a:off x="2515369" y="1543521"/>
        <a:ext cx="1101603" cy="440641"/>
      </dsp:txXfrm>
    </dsp:sp>
    <dsp:sp modelId="{3F974C06-64C3-4B45-B1CC-1BEB823B4276}">
      <dsp:nvSpPr>
        <dsp:cNvPr id="0" name=""/>
        <dsp:cNvSpPr/>
      </dsp:nvSpPr>
      <dsp:spPr>
        <a:xfrm>
          <a:off x="2515369" y="1984162"/>
          <a:ext cx="1101603" cy="746639"/>
        </a:xfrm>
        <a:prstGeom prst="rect">
          <a:avLst/>
        </a:prstGeom>
        <a:solidFill>
          <a:schemeClr val="accent4">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Pacífico Central</a:t>
          </a:r>
          <a:endParaRPr lang="es-CR" sz="1700" kern="1200" dirty="0">
            <a:solidFill>
              <a:schemeClr val="tx1"/>
            </a:solidFill>
          </a:endParaRPr>
        </a:p>
      </dsp:txBody>
      <dsp:txXfrm>
        <a:off x="2515369" y="1984162"/>
        <a:ext cx="1101603" cy="746639"/>
      </dsp:txXfrm>
    </dsp:sp>
    <dsp:sp modelId="{F5BA96EA-CD5B-4E0D-8CDE-B5B39125EE3E}">
      <dsp:nvSpPr>
        <dsp:cNvPr id="0" name=""/>
        <dsp:cNvSpPr/>
      </dsp:nvSpPr>
      <dsp:spPr>
        <a:xfrm>
          <a:off x="3771197" y="1543521"/>
          <a:ext cx="1101603" cy="440641"/>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4</a:t>
          </a:r>
          <a:endParaRPr lang="es-CR" sz="1700" kern="1200" dirty="0">
            <a:solidFill>
              <a:schemeClr val="tx1"/>
            </a:solidFill>
          </a:endParaRPr>
        </a:p>
      </dsp:txBody>
      <dsp:txXfrm>
        <a:off x="3771197" y="1543521"/>
        <a:ext cx="1101603" cy="440641"/>
      </dsp:txXfrm>
    </dsp:sp>
    <dsp:sp modelId="{35D4915B-54FD-4288-BFC5-0DDCF22647CE}">
      <dsp:nvSpPr>
        <dsp:cNvPr id="0" name=""/>
        <dsp:cNvSpPr/>
      </dsp:nvSpPr>
      <dsp:spPr>
        <a:xfrm>
          <a:off x="3771197" y="1984162"/>
          <a:ext cx="1101603" cy="746639"/>
        </a:xfrm>
        <a:prstGeom prst="rect">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 Pacífico Sur</a:t>
          </a:r>
          <a:endParaRPr lang="es-CR" sz="1700" kern="1200" dirty="0">
            <a:solidFill>
              <a:schemeClr val="tx1"/>
            </a:solidFill>
          </a:endParaRPr>
        </a:p>
      </dsp:txBody>
      <dsp:txXfrm>
        <a:off x="3771197" y="1984162"/>
        <a:ext cx="1101603" cy="746639"/>
      </dsp:txXfrm>
    </dsp:sp>
    <dsp:sp modelId="{2482360A-ECC6-46ED-9659-5197E43F67F7}">
      <dsp:nvSpPr>
        <dsp:cNvPr id="0" name=""/>
        <dsp:cNvSpPr/>
      </dsp:nvSpPr>
      <dsp:spPr>
        <a:xfrm>
          <a:off x="5027025" y="1543521"/>
          <a:ext cx="1101603" cy="440641"/>
        </a:xfrm>
        <a:prstGeom prst="rect">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5</a:t>
          </a:r>
          <a:endParaRPr lang="es-ES" sz="1700" kern="1200" dirty="0">
            <a:solidFill>
              <a:schemeClr val="tx1"/>
            </a:solidFill>
          </a:endParaRPr>
        </a:p>
      </dsp:txBody>
      <dsp:txXfrm>
        <a:off x="5027025" y="1543521"/>
        <a:ext cx="1101603" cy="440641"/>
      </dsp:txXfrm>
    </dsp:sp>
    <dsp:sp modelId="{2590647C-8B1D-4634-8188-73300BE4E1DC}">
      <dsp:nvSpPr>
        <dsp:cNvPr id="0" name=""/>
        <dsp:cNvSpPr/>
      </dsp:nvSpPr>
      <dsp:spPr>
        <a:xfrm>
          <a:off x="5027025" y="1984162"/>
          <a:ext cx="1101603" cy="746639"/>
        </a:xfrm>
        <a:prstGeom prst="rect">
          <a:avLst/>
        </a:prstGeom>
        <a:solidFill>
          <a:schemeClr val="accent6">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 Caribe Central</a:t>
          </a:r>
          <a:endParaRPr lang="es-ES" sz="1700" kern="1200" dirty="0">
            <a:solidFill>
              <a:schemeClr val="tx1"/>
            </a:solidFill>
          </a:endParaRPr>
        </a:p>
      </dsp:txBody>
      <dsp:txXfrm>
        <a:off x="5027025" y="1984162"/>
        <a:ext cx="1101603" cy="746639"/>
      </dsp:txXfrm>
    </dsp:sp>
    <dsp:sp modelId="{5B57FF51-28C8-4925-89D6-6D135CB1B873}">
      <dsp:nvSpPr>
        <dsp:cNvPr id="0" name=""/>
        <dsp:cNvSpPr/>
      </dsp:nvSpPr>
      <dsp:spPr>
        <a:xfrm>
          <a:off x="6282852" y="1543521"/>
          <a:ext cx="1101603" cy="440641"/>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6</a:t>
          </a:r>
          <a:endParaRPr lang="es-ES" sz="1700" kern="1200" dirty="0">
            <a:solidFill>
              <a:schemeClr val="tx1"/>
            </a:solidFill>
          </a:endParaRPr>
        </a:p>
      </dsp:txBody>
      <dsp:txXfrm>
        <a:off x="6282852" y="1543521"/>
        <a:ext cx="1101603" cy="440641"/>
      </dsp:txXfrm>
    </dsp:sp>
    <dsp:sp modelId="{8EFA6F45-2793-428F-975A-4768D8D73D39}">
      <dsp:nvSpPr>
        <dsp:cNvPr id="0" name=""/>
        <dsp:cNvSpPr/>
      </dsp:nvSpPr>
      <dsp:spPr>
        <a:xfrm>
          <a:off x="6282852" y="1984162"/>
          <a:ext cx="1101603" cy="746639"/>
        </a:xfrm>
        <a:prstGeom prst="rect">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 Caribe Norte</a:t>
          </a:r>
          <a:endParaRPr lang="es-ES" sz="1700" kern="1200" dirty="0">
            <a:solidFill>
              <a:schemeClr val="tx1"/>
            </a:solidFill>
          </a:endParaRPr>
        </a:p>
      </dsp:txBody>
      <dsp:txXfrm>
        <a:off x="6282852" y="1984162"/>
        <a:ext cx="1101603" cy="746639"/>
      </dsp:txXfrm>
    </dsp:sp>
    <dsp:sp modelId="{86DBE058-2FC4-4399-BEA2-772638C12E9A}">
      <dsp:nvSpPr>
        <dsp:cNvPr id="0" name=""/>
        <dsp:cNvSpPr/>
      </dsp:nvSpPr>
      <dsp:spPr>
        <a:xfrm>
          <a:off x="7538680" y="1543521"/>
          <a:ext cx="1101603" cy="440641"/>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Región 7</a:t>
          </a:r>
          <a:endParaRPr lang="es-ES" sz="1700" kern="1200" dirty="0">
            <a:solidFill>
              <a:schemeClr val="tx1"/>
            </a:solidFill>
          </a:endParaRPr>
        </a:p>
      </dsp:txBody>
      <dsp:txXfrm>
        <a:off x="7538680" y="1543521"/>
        <a:ext cx="1101603" cy="440641"/>
      </dsp:txXfrm>
    </dsp:sp>
    <dsp:sp modelId="{AF65B5A0-F914-4738-A4A2-0DD2C95EFEBC}">
      <dsp:nvSpPr>
        <dsp:cNvPr id="0" name=""/>
        <dsp:cNvSpPr/>
      </dsp:nvSpPr>
      <dsp:spPr>
        <a:xfrm>
          <a:off x="7538680" y="1984162"/>
          <a:ext cx="1101603" cy="746639"/>
        </a:xfrm>
        <a:prstGeom prst="rect">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solidFill>
                <a:schemeClr val="tx1"/>
              </a:solidFill>
            </a:rPr>
            <a:t> Zona Norte</a:t>
          </a:r>
          <a:endParaRPr lang="es-ES" sz="1700" kern="1200" dirty="0">
            <a:solidFill>
              <a:schemeClr val="tx1"/>
            </a:solidFill>
          </a:endParaRPr>
        </a:p>
      </dsp:txBody>
      <dsp:txXfrm>
        <a:off x="7538680" y="1984162"/>
        <a:ext cx="1101603" cy="746639"/>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0.011</cdr:x>
      <cdr:y>0.93571</cdr:y>
    </cdr:from>
    <cdr:to>
      <cdr:x>0.37827</cdr:x>
      <cdr:y>0.99653</cdr:y>
    </cdr:to>
    <cdr:sp macro="" textlink="">
      <cdr:nvSpPr>
        <cdr:cNvPr id="2" name="4 CuadroTexto"/>
        <cdr:cNvSpPr txBox="1"/>
      </cdr:nvSpPr>
      <cdr:spPr>
        <a:xfrm xmlns:a="http://schemas.openxmlformats.org/drawingml/2006/main">
          <a:off x="76201" y="3743325"/>
          <a:ext cx="2543176" cy="24329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a:p>
      </cdr:txBody>
    </cdr:sp>
  </cdr:relSizeAnchor>
</c:userShapes>
</file>

<file path=ppt/drawings/drawing10.xml><?xml version="1.0" encoding="utf-8"?>
<c:userShapes xmlns:c="http://schemas.openxmlformats.org/drawingml/2006/chart">
  <cdr:relSizeAnchor xmlns:cdr="http://schemas.openxmlformats.org/drawingml/2006/chartDrawing">
    <cdr:from>
      <cdr:x>0.01507</cdr:x>
      <cdr:y>0.91803</cdr:y>
    </cdr:from>
    <cdr:to>
      <cdr:x>0.71995</cdr:x>
      <cdr:y>0.97534</cdr:y>
    </cdr:to>
    <cdr:sp macro="" textlink="">
      <cdr:nvSpPr>
        <cdr:cNvPr id="2" name="4 CuadroTexto"/>
        <cdr:cNvSpPr txBox="1"/>
      </cdr:nvSpPr>
      <cdr:spPr>
        <a:xfrm xmlns:a="http://schemas.openxmlformats.org/drawingml/2006/main">
          <a:off x="76200" y="3200400"/>
          <a:ext cx="3565125" cy="19977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b="1"/>
        </a:p>
      </cdr:txBody>
    </cdr:sp>
  </cdr:relSizeAnchor>
</c:userShapes>
</file>

<file path=ppt/drawings/drawing11.xml><?xml version="1.0" encoding="utf-8"?>
<c:userShapes xmlns:c="http://schemas.openxmlformats.org/drawingml/2006/chart">
  <cdr:relSizeAnchor xmlns:cdr="http://schemas.openxmlformats.org/drawingml/2006/chartDrawing">
    <cdr:from>
      <cdr:x>0.01507</cdr:x>
      <cdr:y>0.94269</cdr:y>
    </cdr:from>
    <cdr:to>
      <cdr:x>0.71995</cdr:x>
      <cdr:y>1</cdr:y>
    </cdr:to>
    <cdr:sp macro="" textlink="">
      <cdr:nvSpPr>
        <cdr:cNvPr id="2" name="4 CuadroTexto"/>
        <cdr:cNvSpPr txBox="1"/>
      </cdr:nvSpPr>
      <cdr:spPr>
        <a:xfrm xmlns:a="http://schemas.openxmlformats.org/drawingml/2006/main">
          <a:off x="85694" y="4138210"/>
          <a:ext cx="4008248" cy="25001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b="1"/>
        </a:p>
      </cdr:txBody>
    </cdr:sp>
  </cdr:relSizeAnchor>
  <cdr:relSizeAnchor xmlns:cdr="http://schemas.openxmlformats.org/drawingml/2006/chartDrawing">
    <cdr:from>
      <cdr:x>0.01669</cdr:x>
      <cdr:y>0.89093</cdr:y>
    </cdr:from>
    <cdr:to>
      <cdr:x>0.98664</cdr:x>
      <cdr:y>0.94824</cdr:y>
    </cdr:to>
    <cdr:sp macro="" textlink="">
      <cdr:nvSpPr>
        <cdr:cNvPr id="3" name="4 CuadroTexto"/>
        <cdr:cNvSpPr txBox="1"/>
      </cdr:nvSpPr>
      <cdr:spPr>
        <a:xfrm xmlns:a="http://schemas.openxmlformats.org/drawingml/2006/main">
          <a:off x="96496" y="3886642"/>
          <a:ext cx="5607936" cy="25001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/1.</a:t>
          </a:r>
          <a:r>
            <a:rPr lang="es-ES" sz="1000" b="1" baseline="0"/>
            <a:t> Estas 13 Instituciones representan el 80% del monto transado en el convenio de un total de 40 inst.</a:t>
          </a:r>
          <a:endParaRPr lang="es-ES" sz="1000" b="1"/>
        </a:p>
      </cdr:txBody>
    </cdr:sp>
  </cdr:relSizeAnchor>
</c:userShapes>
</file>

<file path=ppt/drawings/drawing2.xml><?xml version="1.0" encoding="utf-8"?>
<c:userShapes xmlns:c="http://schemas.openxmlformats.org/drawingml/2006/chart">
  <cdr:relSizeAnchor xmlns:cdr="http://schemas.openxmlformats.org/drawingml/2006/chartDrawing">
    <cdr:from>
      <cdr:x>0.01392</cdr:x>
      <cdr:y>0.94269</cdr:y>
    </cdr:from>
    <cdr:to>
      <cdr:x>0.7188</cdr:x>
      <cdr:y>1</cdr:y>
    </cdr:to>
    <cdr:sp macro="" textlink="">
      <cdr:nvSpPr>
        <cdr:cNvPr id="2" name="4 CuadroTexto"/>
        <cdr:cNvSpPr txBox="1"/>
      </cdr:nvSpPr>
      <cdr:spPr>
        <a:xfrm xmlns:a="http://schemas.openxmlformats.org/drawingml/2006/main">
          <a:off x="115643" y="4277337"/>
          <a:ext cx="5854593" cy="25929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b="1"/>
        </a:p>
      </cdr:txBody>
    </cdr:sp>
  </cdr:relSizeAnchor>
  <cdr:relSizeAnchor xmlns:cdr="http://schemas.openxmlformats.org/drawingml/2006/chartDrawing">
    <cdr:from>
      <cdr:x>0.00477</cdr:x>
      <cdr:y>0.89697</cdr:y>
    </cdr:from>
    <cdr:to>
      <cdr:x>0.97472</cdr:x>
      <cdr:y>0.95428</cdr:y>
    </cdr:to>
    <cdr:sp macro="" textlink="">
      <cdr:nvSpPr>
        <cdr:cNvPr id="3" name="4 CuadroTexto"/>
        <cdr:cNvSpPr txBox="1"/>
      </cdr:nvSpPr>
      <cdr:spPr>
        <a:xfrm xmlns:a="http://schemas.openxmlformats.org/drawingml/2006/main">
          <a:off x="34029" y="3844633"/>
          <a:ext cx="6919842" cy="24564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a:t>/1.</a:t>
          </a:r>
          <a:r>
            <a:rPr lang="es-ES" sz="1000" baseline="0"/>
            <a:t> Estas 11 Instituciones consumen el 72% del monto transado en el convenio de un total de 65 inst.</a:t>
          </a:r>
          <a:endParaRPr lang="es-ES" sz="1000"/>
        </a:p>
      </cdr:txBody>
    </cdr:sp>
  </cdr:relSizeAnchor>
</c:userShapes>
</file>

<file path=ppt/drawings/drawing3.xml><?xml version="1.0" encoding="utf-8"?>
<c:userShapes xmlns:c="http://schemas.openxmlformats.org/drawingml/2006/chart">
  <cdr:relSizeAnchor xmlns:cdr="http://schemas.openxmlformats.org/drawingml/2006/chartDrawing">
    <cdr:from>
      <cdr:x>0.01392</cdr:x>
      <cdr:y>0.92504</cdr:y>
    </cdr:from>
    <cdr:to>
      <cdr:x>0.7188</cdr:x>
      <cdr:y>0.98235</cdr:y>
    </cdr:to>
    <cdr:sp macro="" textlink="">
      <cdr:nvSpPr>
        <cdr:cNvPr id="2" name="4 CuadroTexto"/>
        <cdr:cNvSpPr txBox="1"/>
      </cdr:nvSpPr>
      <cdr:spPr>
        <a:xfrm xmlns:a="http://schemas.openxmlformats.org/drawingml/2006/main">
          <a:off x="98248" y="4493627"/>
          <a:ext cx="4975060" cy="27839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ES" sz="1000" b="1"/>
        </a:p>
      </cdr:txBody>
    </cdr:sp>
  </cdr:relSizeAnchor>
  <cdr:relSizeAnchor xmlns:cdr="http://schemas.openxmlformats.org/drawingml/2006/chartDrawing">
    <cdr:from>
      <cdr:x>0.00744</cdr:x>
      <cdr:y>0.86808</cdr:y>
    </cdr:from>
    <cdr:to>
      <cdr:x>0.97739</cdr:x>
      <cdr:y>0.92539</cdr:y>
    </cdr:to>
    <cdr:sp macro="" textlink="">
      <cdr:nvSpPr>
        <cdr:cNvPr id="3" name="4 CuadroTexto"/>
        <cdr:cNvSpPr txBox="1"/>
      </cdr:nvSpPr>
      <cdr:spPr>
        <a:xfrm xmlns:a="http://schemas.openxmlformats.org/drawingml/2006/main">
          <a:off x="52532" y="4216937"/>
          <a:ext cx="6845931" cy="2783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aseline="0"/>
            <a:t>.</a:t>
          </a:r>
          <a:endParaRPr lang="es-ES" sz="1000"/>
        </a:p>
      </cdr:txBody>
    </cdr:sp>
  </cdr:relSizeAnchor>
  <cdr:relSizeAnchor xmlns:cdr="http://schemas.openxmlformats.org/drawingml/2006/chartDrawing">
    <cdr:from>
      <cdr:x>0.01507</cdr:x>
      <cdr:y>0.94269</cdr:y>
    </cdr:from>
    <cdr:to>
      <cdr:x>0.71995</cdr:x>
      <cdr:y>1</cdr:y>
    </cdr:to>
    <cdr:sp macro="" textlink="">
      <cdr:nvSpPr>
        <cdr:cNvPr id="4" name="4 CuadroTexto"/>
        <cdr:cNvSpPr txBox="1"/>
      </cdr:nvSpPr>
      <cdr:spPr>
        <a:xfrm xmlns:a="http://schemas.openxmlformats.org/drawingml/2006/main">
          <a:off x="127465" y="5193765"/>
          <a:ext cx="5962015" cy="31115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b="1"/>
        </a:p>
      </cdr:txBody>
    </cdr:sp>
  </cdr:relSizeAnchor>
  <cdr:relSizeAnchor xmlns:cdr="http://schemas.openxmlformats.org/drawingml/2006/chartDrawing">
    <cdr:from>
      <cdr:x>0.01439</cdr:x>
      <cdr:y>0.90209</cdr:y>
    </cdr:from>
    <cdr:to>
      <cdr:x>0.98434</cdr:x>
      <cdr:y>0.9594</cdr:y>
    </cdr:to>
    <cdr:sp macro="" textlink="">
      <cdr:nvSpPr>
        <cdr:cNvPr id="5" name="4 CuadroTexto"/>
        <cdr:cNvSpPr txBox="1"/>
      </cdr:nvSpPr>
      <cdr:spPr>
        <a:xfrm xmlns:a="http://schemas.openxmlformats.org/drawingml/2006/main">
          <a:off x="121681" y="4897678"/>
          <a:ext cx="8204030" cy="31115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a:t>/1.</a:t>
          </a:r>
          <a:r>
            <a:rPr lang="es-ES" sz="1000" baseline="0"/>
            <a:t> Estas 10 mercancías corresponden al 80% del monto transado en el convenio</a:t>
          </a:r>
          <a:endParaRPr lang="es-ES" sz="1000"/>
        </a:p>
      </cdr:txBody>
    </cdr:sp>
  </cdr:relSizeAnchor>
</c:userShapes>
</file>

<file path=ppt/drawings/drawing4.xml><?xml version="1.0" encoding="utf-8"?>
<c:userShapes xmlns:c="http://schemas.openxmlformats.org/drawingml/2006/chart">
  <cdr:relSizeAnchor xmlns:cdr="http://schemas.openxmlformats.org/drawingml/2006/chartDrawing">
    <cdr:from>
      <cdr:x>0.0206</cdr:x>
      <cdr:y>0.91591</cdr:y>
    </cdr:from>
    <cdr:to>
      <cdr:x>0.32013</cdr:x>
      <cdr:y>0.98636</cdr:y>
    </cdr:to>
    <cdr:sp macro="" textlink="">
      <cdr:nvSpPr>
        <cdr:cNvPr id="2" name="1 CuadroTexto"/>
        <cdr:cNvSpPr txBox="1"/>
      </cdr:nvSpPr>
      <cdr:spPr>
        <a:xfrm xmlns:a="http://schemas.openxmlformats.org/drawingml/2006/main">
          <a:off x="123825" y="3838577"/>
          <a:ext cx="18002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b="1"/>
            <a:t>FUENTE: CompraRed</a:t>
          </a:r>
        </a:p>
      </cdr:txBody>
    </cdr:sp>
  </cdr:relSizeAnchor>
</c:userShapes>
</file>

<file path=ppt/drawings/drawing5.xml><?xml version="1.0" encoding="utf-8"?>
<c:userShapes xmlns:c="http://schemas.openxmlformats.org/drawingml/2006/chart">
  <cdr:relSizeAnchor xmlns:cdr="http://schemas.openxmlformats.org/drawingml/2006/chartDrawing">
    <cdr:from>
      <cdr:x>0.02654</cdr:x>
      <cdr:y>0.90127</cdr:y>
    </cdr:from>
    <cdr:to>
      <cdr:x>0.4848</cdr:x>
      <cdr:y>0.97992</cdr:y>
    </cdr:to>
    <cdr:sp macro="" textlink="">
      <cdr:nvSpPr>
        <cdr:cNvPr id="2" name="1 CuadroTexto"/>
        <cdr:cNvSpPr txBox="1"/>
      </cdr:nvSpPr>
      <cdr:spPr>
        <a:xfrm xmlns:a="http://schemas.openxmlformats.org/drawingml/2006/main">
          <a:off x="151420" y="3502511"/>
          <a:ext cx="2614591" cy="305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a:t>FUENTE:</a:t>
          </a:r>
          <a:r>
            <a:rPr lang="es-ES" sz="1000" b="1" baseline="0"/>
            <a:t> CompraRed</a:t>
          </a:r>
          <a:endParaRPr lang="es-ES" sz="1000" b="1"/>
        </a:p>
      </cdr:txBody>
    </cdr:sp>
  </cdr:relSizeAnchor>
  <cdr:relSizeAnchor xmlns:cdr="http://schemas.openxmlformats.org/drawingml/2006/chartDrawing">
    <cdr:from>
      <cdr:x>0.0217</cdr:x>
      <cdr:y>0.83333</cdr:y>
    </cdr:from>
    <cdr:to>
      <cdr:x>0.94324</cdr:x>
      <cdr:y>0.88725</cdr:y>
    </cdr:to>
    <cdr:sp macro="" textlink="">
      <cdr:nvSpPr>
        <cdr:cNvPr id="3" name="2 CuadroTexto"/>
        <cdr:cNvSpPr txBox="1"/>
      </cdr:nvSpPr>
      <cdr:spPr>
        <a:xfrm xmlns:a="http://schemas.openxmlformats.org/drawingml/2006/main">
          <a:off x="123825" y="3238500"/>
          <a:ext cx="52578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900"/>
            <a:t>/1 Estas 10 instituciones corresponden al 70% de</a:t>
          </a:r>
          <a:r>
            <a:rPr lang="es-ES" sz="900" baseline="0"/>
            <a:t>l monto transado.</a:t>
          </a:r>
          <a:endParaRPr lang="es-ES" sz="900"/>
        </a:p>
      </cdr:txBody>
    </cdr:sp>
  </cdr:relSizeAnchor>
</c:userShapes>
</file>

<file path=ppt/drawings/drawing6.xml><?xml version="1.0" encoding="utf-8"?>
<c:userShapes xmlns:c="http://schemas.openxmlformats.org/drawingml/2006/chart">
  <cdr:relSizeAnchor xmlns:cdr="http://schemas.openxmlformats.org/drawingml/2006/chartDrawing">
    <cdr:from>
      <cdr:x>0.02487</cdr:x>
      <cdr:y>0.87921</cdr:y>
    </cdr:from>
    <cdr:to>
      <cdr:x>0.48313</cdr:x>
      <cdr:y>0.95786</cdr:y>
    </cdr:to>
    <cdr:sp macro="" textlink="">
      <cdr:nvSpPr>
        <cdr:cNvPr id="2" name="1 CuadroTexto"/>
        <cdr:cNvSpPr txBox="1"/>
      </cdr:nvSpPr>
      <cdr:spPr>
        <a:xfrm xmlns:a="http://schemas.openxmlformats.org/drawingml/2006/main">
          <a:off x="133348" y="2981324"/>
          <a:ext cx="24574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b="1"/>
            <a:t>FUENTE:</a:t>
          </a:r>
          <a:r>
            <a:rPr lang="es-ES" sz="1100" b="1" baseline="0"/>
            <a:t> CompraRed</a:t>
          </a:r>
          <a:endParaRPr lang="es-ES" sz="1100" b="1"/>
        </a:p>
      </cdr:txBody>
    </cdr:sp>
  </cdr:relSizeAnchor>
</c:userShapes>
</file>

<file path=ppt/drawings/drawing7.xml><?xml version="1.0" encoding="utf-8"?>
<c:userShapes xmlns:c="http://schemas.openxmlformats.org/drawingml/2006/chart">
  <cdr:relSizeAnchor xmlns:cdr="http://schemas.openxmlformats.org/drawingml/2006/chartDrawing">
    <cdr:from>
      <cdr:x>0.00758</cdr:x>
      <cdr:y>0.92883</cdr:y>
    </cdr:from>
    <cdr:to>
      <cdr:x>0.30998</cdr:x>
      <cdr:y>1</cdr:y>
    </cdr:to>
    <cdr:sp macro="" textlink="">
      <cdr:nvSpPr>
        <cdr:cNvPr id="2" name="2 CuadroTexto"/>
        <cdr:cNvSpPr txBox="1"/>
      </cdr:nvSpPr>
      <cdr:spPr>
        <a:xfrm xmlns:a="http://schemas.openxmlformats.org/drawingml/2006/main">
          <a:off x="54872" y="4536005"/>
          <a:ext cx="2189074" cy="34572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100" b="1"/>
            <a:t>FUENTE:</a:t>
          </a:r>
          <a:r>
            <a:rPr lang="es-ES" sz="1100" b="1" baseline="0"/>
            <a:t> CompraRed</a:t>
          </a:r>
          <a:endParaRPr lang="es-ES" sz="1100" b="1"/>
        </a:p>
      </cdr:txBody>
    </cdr:sp>
  </cdr:relSizeAnchor>
  <cdr:relSizeAnchor xmlns:cdr="http://schemas.openxmlformats.org/drawingml/2006/chartDrawing">
    <cdr:from>
      <cdr:x>0.00302</cdr:x>
      <cdr:y>0.86579</cdr:y>
    </cdr:from>
    <cdr:to>
      <cdr:x>0.95378</cdr:x>
      <cdr:y>0.96117</cdr:y>
    </cdr:to>
    <cdr:sp macro="" textlink="">
      <cdr:nvSpPr>
        <cdr:cNvPr id="3" name="2 CuadroTexto"/>
        <cdr:cNvSpPr txBox="1"/>
      </cdr:nvSpPr>
      <cdr:spPr>
        <a:xfrm xmlns:a="http://schemas.openxmlformats.org/drawingml/2006/main">
          <a:off x="21831" y="4205802"/>
          <a:ext cx="6882554" cy="463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900"/>
            <a:t>/1.</a:t>
          </a:r>
          <a:r>
            <a:rPr lang="es-ES" sz="900" baseline="0"/>
            <a:t>  Estas 6 instituciones  consumen el 85% transado a través de Convenio Marco, en total 39 Instituciones han comprado llantas a través del mismo.</a:t>
          </a:r>
          <a:endParaRPr lang="es-ES" sz="900"/>
        </a:p>
      </cdr:txBody>
    </cdr:sp>
  </cdr:relSizeAnchor>
</c:userShapes>
</file>

<file path=ppt/drawings/drawing8.xml><?xml version="1.0" encoding="utf-8"?>
<c:userShapes xmlns:c="http://schemas.openxmlformats.org/drawingml/2006/chart">
  <cdr:relSizeAnchor xmlns:cdr="http://schemas.openxmlformats.org/drawingml/2006/chartDrawing">
    <cdr:from>
      <cdr:x>0.00758</cdr:x>
      <cdr:y>0.91808</cdr:y>
    </cdr:from>
    <cdr:to>
      <cdr:x>0.30998</cdr:x>
      <cdr:y>0.98925</cdr:y>
    </cdr:to>
    <cdr:sp macro="" textlink="">
      <cdr:nvSpPr>
        <cdr:cNvPr id="2" name="2 CuadroTexto"/>
        <cdr:cNvSpPr txBox="1"/>
      </cdr:nvSpPr>
      <cdr:spPr>
        <a:xfrm xmlns:a="http://schemas.openxmlformats.org/drawingml/2006/main">
          <a:off x="38100" y="3611571"/>
          <a:ext cx="1520846" cy="279984"/>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b="1"/>
        </a:p>
      </cdr:txBody>
    </cdr:sp>
  </cdr:relSizeAnchor>
  <cdr:relSizeAnchor xmlns:cdr="http://schemas.openxmlformats.org/drawingml/2006/chartDrawing">
    <cdr:from>
      <cdr:x>0.01379</cdr:x>
      <cdr:y>0.8806</cdr:y>
    </cdr:from>
    <cdr:to>
      <cdr:x>0.96377</cdr:x>
      <cdr:y>0.92647</cdr:y>
    </cdr:to>
    <cdr:sp macro="" textlink="">
      <cdr:nvSpPr>
        <cdr:cNvPr id="3" name="2 CuadroTexto"/>
        <cdr:cNvSpPr txBox="1"/>
      </cdr:nvSpPr>
      <cdr:spPr>
        <a:xfrm xmlns:a="http://schemas.openxmlformats.org/drawingml/2006/main">
          <a:off x="133351" y="5133278"/>
          <a:ext cx="9184295" cy="267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900"/>
            <a:t>/1.</a:t>
          </a:r>
          <a:r>
            <a:rPr lang="es-ES" sz="900" baseline="0"/>
            <a:t>  Estas 6 opciones de negocio corresponden al 70% transado a través de Convenio Marco, en total se han comercializado  126 opciones de negocio distintas.</a:t>
          </a:r>
          <a:endParaRPr lang="es-ES" sz="900"/>
        </a:p>
      </cdr:txBody>
    </cdr:sp>
  </cdr:relSizeAnchor>
</c:userShapes>
</file>

<file path=ppt/drawings/drawing9.xml><?xml version="1.0" encoding="utf-8"?>
<c:userShapes xmlns:c="http://schemas.openxmlformats.org/drawingml/2006/chart">
  <cdr:relSizeAnchor xmlns:cdr="http://schemas.openxmlformats.org/drawingml/2006/chartDrawing">
    <cdr:from>
      <cdr:x>0.0158</cdr:x>
      <cdr:y>0.91962</cdr:y>
    </cdr:from>
    <cdr:to>
      <cdr:x>0.74246</cdr:x>
      <cdr:y>0.97943</cdr:y>
    </cdr:to>
    <cdr:sp macro="" textlink="">
      <cdr:nvSpPr>
        <cdr:cNvPr id="2" name="4 CuadroTexto"/>
        <cdr:cNvSpPr txBox="1"/>
      </cdr:nvSpPr>
      <cdr:spPr>
        <a:xfrm xmlns:a="http://schemas.openxmlformats.org/drawingml/2006/main">
          <a:off x="95250" y="3705225"/>
          <a:ext cx="4381291" cy="24096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S" sz="1000" b="1"/>
            <a:t>FUENTE:</a:t>
          </a:r>
          <a:r>
            <a:rPr lang="es-ES" sz="1000" b="1" baseline="0"/>
            <a:t> CompraRed</a:t>
          </a:r>
          <a:endParaRPr lang="es-ES" sz="10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E48E7-8A20-4CEA-88D0-A74E57F475D9}" type="datetimeFigureOut">
              <a:rPr lang="es-ES" smtClean="0"/>
              <a:pPr/>
              <a:t>06/11/2012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9573E-90B6-4027-A7F4-3576A2CF84EB}" type="slidenum">
              <a:rPr lang="es-ES" smtClean="0"/>
              <a:pPr/>
              <a:t>‹Nº›</a:t>
            </a:fld>
            <a:endParaRPr lang="es-ES"/>
          </a:p>
        </p:txBody>
      </p:sp>
    </p:spTree>
    <p:extLst>
      <p:ext uri="{BB962C8B-B14F-4D97-AF65-F5344CB8AC3E}">
        <p14:creationId xmlns:p14="http://schemas.microsoft.com/office/powerpoint/2010/main" val="275306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p:spPr>
        <p:txBody>
          <a:bodyPr/>
          <a:lstStyle/>
          <a:p>
            <a:pPr eaLnBrk="1" hangingPunct="1"/>
            <a:r>
              <a:rPr lang="es-CR" dirty="0" smtClean="0"/>
              <a:t>PENDIENTE</a:t>
            </a:r>
          </a:p>
        </p:txBody>
      </p:sp>
      <p:sp>
        <p:nvSpPr>
          <p:cNvPr id="48132" name="3 Marcador de número de diapositiva"/>
          <p:cNvSpPr>
            <a:spLocks noGrp="1"/>
          </p:cNvSpPr>
          <p:nvPr>
            <p:ph type="sldNum" sz="quarter" idx="5"/>
          </p:nvPr>
        </p:nvSpPr>
        <p:spPr/>
        <p:txBody>
          <a:bodyPr/>
          <a:lstStyle/>
          <a:p>
            <a:pPr>
              <a:defRPr/>
            </a:pPr>
            <a:fld id="{C8A0DB5D-5F7A-4F2B-A803-B0283EA7F852}" type="slidenum">
              <a:rPr lang="es-ES" smtClean="0"/>
              <a:pPr>
                <a:defRPr/>
              </a:pPr>
              <a:t>32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2283FD9D-4CF8-428B-8E78-E6EE16335D76}" type="datetime1">
              <a:rPr lang="es-ES" smtClean="0"/>
              <a:pPr/>
              <a:t>06/11/2012</a:t>
            </a:fld>
            <a:endParaRPr lang="es-ES"/>
          </a:p>
        </p:txBody>
      </p:sp>
      <p:sp>
        <p:nvSpPr>
          <p:cNvPr id="5"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6"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4052EEF-14BF-4138-A70E-91ABDD57923B}" type="datetime1">
              <a:rPr lang="es-ES" smtClean="0"/>
              <a:pPr/>
              <a:t>06/11/2012</a:t>
            </a:fld>
            <a:endParaRPr lang="es-ES"/>
          </a:p>
        </p:txBody>
      </p:sp>
      <p:sp>
        <p:nvSpPr>
          <p:cNvPr id="5"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6"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52B2536E-99C5-40C2-923A-B01907853828}" type="datetime1">
              <a:rPr lang="es-ES" smtClean="0"/>
              <a:pPr/>
              <a:t>06/11/2012</a:t>
            </a:fld>
            <a:endParaRPr lang="es-ES"/>
          </a:p>
        </p:txBody>
      </p:sp>
      <p:sp>
        <p:nvSpPr>
          <p:cNvPr id="5"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6"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EFED7DA1-B2DE-4966-A873-1BD98D566876}" type="datetime1">
              <a:rPr lang="es-ES" smtClean="0"/>
              <a:pPr>
                <a:defRPr/>
              </a:pPr>
              <a:t>06/11/2012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696418E-B250-4204-BD74-69F96094211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43C290FC-C4E7-4B70-80FA-B6F93336FE4B}" type="datetime1">
              <a:rPr lang="es-ES" smtClean="0"/>
              <a:pPr/>
              <a:t>06/11/2012</a:t>
            </a:fld>
            <a:endParaRPr lang="es-ES"/>
          </a:p>
        </p:txBody>
      </p:sp>
      <p:sp>
        <p:nvSpPr>
          <p:cNvPr id="5"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6"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39B2ED06-EE7A-44B3-B672-16ABC7B7F186}" type="datetime1">
              <a:rPr lang="es-ES" smtClean="0"/>
              <a:pPr/>
              <a:t>06/11/2012</a:t>
            </a:fld>
            <a:endParaRPr lang="es-ES"/>
          </a:p>
        </p:txBody>
      </p:sp>
      <p:sp>
        <p:nvSpPr>
          <p:cNvPr id="5"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6"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A7C51549-F472-4D04-B90C-05694BDBF5DE}" type="datetime1">
              <a:rPr lang="es-ES" smtClean="0"/>
              <a:pPr/>
              <a:t>06/11/2012</a:t>
            </a:fld>
            <a:endParaRPr lang="es-ES"/>
          </a:p>
        </p:txBody>
      </p:sp>
      <p:sp>
        <p:nvSpPr>
          <p:cNvPr id="6"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7"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2F5B42E6-451E-499F-9890-00580C0A1E26}" type="datetime1">
              <a:rPr lang="es-ES" smtClean="0"/>
              <a:pPr/>
              <a:t>06/11/2012</a:t>
            </a:fld>
            <a:endParaRPr lang="es-ES"/>
          </a:p>
        </p:txBody>
      </p:sp>
      <p:sp>
        <p:nvSpPr>
          <p:cNvPr id="8"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9"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A7A9BD48-22DE-4209-BE20-D229B08DEF29}" type="datetime1">
              <a:rPr lang="es-ES" smtClean="0"/>
              <a:pPr/>
              <a:t>06/11/2012</a:t>
            </a:fld>
            <a:endParaRPr lang="es-ES"/>
          </a:p>
        </p:txBody>
      </p:sp>
      <p:sp>
        <p:nvSpPr>
          <p:cNvPr id="4"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5"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348B3DAC-01EC-4449-9EDA-A16BDB397152}" type="datetime1">
              <a:rPr lang="es-ES" smtClean="0"/>
              <a:pPr/>
              <a:t>06/11/2012</a:t>
            </a:fld>
            <a:endParaRPr lang="es-ES"/>
          </a:p>
        </p:txBody>
      </p:sp>
      <p:sp>
        <p:nvSpPr>
          <p:cNvPr id="3"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4"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5001D0E7-2692-4F1C-8D7B-18AAD845F38C}" type="datetime1">
              <a:rPr lang="es-ES" smtClean="0"/>
              <a:pPr/>
              <a:t>06/11/2012</a:t>
            </a:fld>
            <a:endParaRPr lang="es-ES"/>
          </a:p>
        </p:txBody>
      </p:sp>
      <p:sp>
        <p:nvSpPr>
          <p:cNvPr id="6"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7"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C3A9B69E-2A95-4CDB-B41A-2C4DBB41A1E0}" type="datetime1">
              <a:rPr lang="es-ES" smtClean="0"/>
              <a:pPr/>
              <a:t>06/11/2012</a:t>
            </a:fld>
            <a:endParaRPr lang="es-ES"/>
          </a:p>
        </p:txBody>
      </p:sp>
      <p:sp>
        <p:nvSpPr>
          <p:cNvPr id="6" name="4 Marcador de pie de página"/>
          <p:cNvSpPr>
            <a:spLocks noGrp="1"/>
          </p:cNvSpPr>
          <p:nvPr>
            <p:ph type="ftr" sz="quarter" idx="11"/>
          </p:nvPr>
        </p:nvSpPr>
        <p:spPr/>
        <p:txBody>
          <a:bodyPr/>
          <a:lstStyle>
            <a:lvl1pPr>
              <a:defRPr/>
            </a:lvl1pPr>
          </a:lstStyle>
          <a:p>
            <a:r>
              <a:rPr lang="es-ES" smtClean="0"/>
              <a:t>Direccion de Planificacion Institucional</a:t>
            </a:r>
            <a:endParaRPr lang="es-ES"/>
          </a:p>
        </p:txBody>
      </p:sp>
      <p:sp>
        <p:nvSpPr>
          <p:cNvPr id="7" name="5 Marcador de número de diapositiva"/>
          <p:cNvSpPr>
            <a:spLocks noGrp="1"/>
          </p:cNvSpPr>
          <p:nvPr>
            <p:ph type="sldNum" sz="quarter" idx="12"/>
          </p:nvPr>
        </p:nvSpPr>
        <p:spPr/>
        <p:txBody>
          <a:bodyPr/>
          <a:lstStyle>
            <a:lvl1pPr>
              <a:defRPr/>
            </a:lvl1pPr>
          </a:lstStyle>
          <a:p>
            <a:fld id="{5C9C6F95-2787-41DF-A321-6FC2FE4C5F4E}" type="slidenum">
              <a:rPr lang="es-ES" smtClean="0"/>
              <a:pPr/>
              <a:t>‹Nº›</a:t>
            </a:fld>
            <a:endParaRPr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2BB4BE7A-C1B4-45BD-B5D1-C4107A42DAD2}" type="datetime1">
              <a:rPr lang="es-ES" smtClean="0"/>
              <a:pPr/>
              <a:t>06/11/2012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s-ES" smtClean="0"/>
              <a:t>Direccion de Planificacion Institucional</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C9C6F95-2787-41DF-A321-6FC2FE4C5F4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ransition spd="slow">
    <p:wipe dir="d"/>
  </p:transition>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7.w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0.png"/><Relationship Id="rId4" Type="http://schemas.openxmlformats.org/officeDocument/2006/relationships/diagramQuickStyle" Target="../diagrams/quickStyle8.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7772400" cy="3888432"/>
          </a:xfrm>
        </p:spPr>
        <p:txBody>
          <a:bodyPr/>
          <a:lstStyle/>
          <a:p>
            <a:r>
              <a:rPr lang="es-CR" sz="3600" dirty="0" smtClean="0">
                <a:solidFill>
                  <a:schemeClr val="tx2">
                    <a:lumMod val="60000"/>
                    <a:lumOff val="40000"/>
                  </a:schemeClr>
                </a:solidFill>
                <a:effectLst>
                  <a:outerShdw blurRad="38100" dist="38100" dir="2700000" algn="tl">
                    <a:srgbClr val="C0C0C0"/>
                  </a:outerShdw>
                </a:effectLst>
                <a:latin typeface="Arial" pitchFamily="34" charset="0"/>
                <a:cs typeface="Arial" pitchFamily="34" charset="0"/>
              </a:rPr>
              <a:t/>
            </a:r>
            <a:br>
              <a:rPr lang="es-CR" sz="3600" dirty="0" smtClean="0">
                <a:solidFill>
                  <a:schemeClr val="tx2">
                    <a:lumMod val="60000"/>
                    <a:lumOff val="40000"/>
                  </a:schemeClr>
                </a:solidFill>
                <a:effectLst>
                  <a:outerShdw blurRad="38100" dist="38100" dir="2700000" algn="tl">
                    <a:srgbClr val="C0C0C0"/>
                  </a:outerShdw>
                </a:effectLst>
                <a:latin typeface="Arial" pitchFamily="34" charset="0"/>
                <a:cs typeface="Arial" pitchFamily="34" charset="0"/>
              </a:rPr>
            </a:br>
            <a:r>
              <a:rPr lang="es-CR" sz="3600" dirty="0" smtClean="0">
                <a:solidFill>
                  <a:schemeClr val="tx2">
                    <a:lumMod val="60000"/>
                    <a:lumOff val="40000"/>
                  </a:schemeClr>
                </a:solidFill>
                <a:effectLst>
                  <a:outerShdw blurRad="38100" dist="38100" dir="2700000" algn="tl">
                    <a:srgbClr val="C0C0C0"/>
                  </a:outerShdw>
                </a:effectLst>
                <a:latin typeface="Arial" pitchFamily="34" charset="0"/>
                <a:cs typeface="Arial" pitchFamily="34" charset="0"/>
              </a:rPr>
              <a:t>MINISTERIO DE HACIENDA DIRECCIÓN GENERAL DE ADMINISTRACION DE BIENES Y CONTRATACION ADMINISTRATIVA</a:t>
            </a:r>
            <a:r>
              <a:rPr lang="es-CR" sz="3600" dirty="0" smtClean="0">
                <a:effectLst>
                  <a:outerShdw blurRad="38100" dist="38100" dir="2700000" algn="tl">
                    <a:srgbClr val="C0C0C0"/>
                  </a:outerShdw>
                </a:effectLst>
                <a:latin typeface="Arial" pitchFamily="34" charset="0"/>
                <a:cs typeface="Arial" pitchFamily="34" charset="0"/>
              </a:rPr>
              <a:t/>
            </a:r>
            <a:br>
              <a:rPr lang="es-CR" sz="3600" dirty="0" smtClean="0">
                <a:effectLst>
                  <a:outerShdw blurRad="38100" dist="38100" dir="2700000" algn="tl">
                    <a:srgbClr val="C0C0C0"/>
                  </a:outerShdw>
                </a:effectLst>
                <a:latin typeface="Arial" pitchFamily="34" charset="0"/>
                <a:cs typeface="Arial" pitchFamily="34" charset="0"/>
              </a:rPr>
            </a:br>
            <a:endParaRPr lang="es-ES" sz="3600" dirty="0">
              <a:latin typeface="Arial" pitchFamily="34" charset="0"/>
              <a:cs typeface="Arial" pitchFamily="34" charset="0"/>
            </a:endParaRPr>
          </a:p>
        </p:txBody>
      </p:sp>
      <p:pic>
        <p:nvPicPr>
          <p:cNvPr id="5" name="4 Imagen" descr="logo compraared.jpg"/>
          <p:cNvPicPr>
            <a:picLocks noChangeAspect="1"/>
          </p:cNvPicPr>
          <p:nvPr/>
        </p:nvPicPr>
        <p:blipFill>
          <a:blip r:embed="rId3" cstate="print"/>
          <a:stretch>
            <a:fillRect/>
          </a:stretch>
        </p:blipFill>
        <p:spPr>
          <a:xfrm>
            <a:off x="611560" y="4653136"/>
            <a:ext cx="2232248" cy="1987088"/>
          </a:xfrm>
          <a:prstGeom prst="ellipse">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style.rotation</p:attrName>
                                        </p:attrNameLst>
                                      </p:cBhvr>
                                      <p:tavLst>
                                        <p:tav tm="0">
                                          <p:val>
                                            <p:fltVal val="720"/>
                                          </p:val>
                                        </p:tav>
                                        <p:tav tm="100000">
                                          <p:val>
                                            <p:fltVal val="0"/>
                                          </p:val>
                                        </p:tav>
                                      </p:tavLst>
                                    </p:anim>
                                    <p:anim calcmode="lin" valueType="num">
                                      <p:cBhvr>
                                        <p:cTn id="9" dur="5000" fill="hold"/>
                                        <p:tgtEl>
                                          <p:spTgt spid="5"/>
                                        </p:tgtEl>
                                        <p:attrNameLst>
                                          <p:attrName>ppt_h</p:attrName>
                                        </p:attrNameLst>
                                      </p:cBhvr>
                                      <p:tavLst>
                                        <p:tav tm="0">
                                          <p:val>
                                            <p:fltVal val="0"/>
                                          </p:val>
                                        </p:tav>
                                        <p:tav tm="100000">
                                          <p:val>
                                            <p:strVal val="#ppt_h"/>
                                          </p:val>
                                        </p:tav>
                                      </p:tavLst>
                                    </p:anim>
                                    <p:anim calcmode="lin" valueType="num">
                                      <p:cBhvr>
                                        <p:cTn id="10" dur="5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
        <p:nvSpPr>
          <p:cNvPr id="6" name="5 Título"/>
          <p:cNvSpPr>
            <a:spLocks noGrp="1"/>
          </p:cNvSpPr>
          <p:nvPr>
            <p:ph type="title"/>
          </p:nvPr>
        </p:nvSpPr>
        <p:spPr>
          <a:xfrm>
            <a:off x="755576" y="2276872"/>
            <a:ext cx="7772400" cy="1362075"/>
          </a:xfrm>
        </p:spPr>
        <p:txBody>
          <a:bodyPr>
            <a:normAutofit fontScale="90000"/>
          </a:bodyPr>
          <a:lstStyle/>
          <a:p>
            <a:pPr algn="ctr"/>
            <a:r>
              <a:rPr lang="es-CR" b="1" dirty="0" smtClean="0">
                <a:solidFill>
                  <a:schemeClr val="tx2"/>
                </a:solidFill>
                <a:latin typeface="Arial" pitchFamily="34" charset="0"/>
                <a:cs typeface="Arial" pitchFamily="34" charset="0"/>
              </a:rPr>
              <a:t>¿QUÉ ES UN CONVENIO MARCO?</a:t>
            </a:r>
            <a:endParaRPr lang="es-ES" b="1" dirty="0">
              <a:solidFill>
                <a:schemeClr val="tx2"/>
              </a:solidFill>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28596" y="1071546"/>
            <a:ext cx="8715404" cy="5000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Diagram 3"/>
          <p:cNvGraphicFramePr/>
          <p:nvPr>
            <p:extLst>
              <p:ext uri="{D42A27DB-BD31-4B8C-83A1-F6EECF244321}">
                <p14:modId xmlns:p14="http://schemas.microsoft.com/office/powerpoint/2010/main" val="2970130838"/>
              </p:ext>
            </p:extLst>
          </p:nvPr>
        </p:nvGraphicFramePr>
        <p:xfrm>
          <a:off x="467544" y="980728"/>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611560" y="116632"/>
            <a:ext cx="6769100" cy="576064"/>
          </a:xfrm>
        </p:spPr>
        <p:txBody>
          <a:bodyPr>
            <a:normAutofit fontScale="90000"/>
          </a:bodyPr>
          <a:lstStyle/>
          <a:p>
            <a:pPr algn="ctr" eaLnBrk="1" hangingPunct="1"/>
            <a:r>
              <a:rPr lang="es-ES" sz="3200" b="1" dirty="0" smtClean="0"/>
              <a:t>TIPOS DE CONVENIOS MARCO</a:t>
            </a:r>
          </a:p>
        </p:txBody>
      </p:sp>
      <p:sp>
        <p:nvSpPr>
          <p:cNvPr id="25603" name="2 Marcador de contenido"/>
          <p:cNvSpPr>
            <a:spLocks noGrp="1"/>
          </p:cNvSpPr>
          <p:nvPr>
            <p:ph sz="half" idx="1"/>
          </p:nvPr>
        </p:nvSpPr>
        <p:spPr>
          <a:xfrm>
            <a:off x="323528" y="764704"/>
            <a:ext cx="8568952" cy="5616624"/>
          </a:xfrm>
        </p:spPr>
        <p:txBody>
          <a:bodyPr>
            <a:noAutofit/>
          </a:bodyPr>
          <a:lstStyle/>
          <a:p>
            <a:pPr marL="0" indent="0" algn="just" eaLnBrk="1" hangingPunct="1">
              <a:buFontTx/>
              <a:buNone/>
              <a:defRPr/>
            </a:pPr>
            <a:endParaRPr lang="es-ES" sz="1500" b="1" dirty="0" smtClean="0"/>
          </a:p>
          <a:p>
            <a:pPr algn="just">
              <a:buNone/>
            </a:pPr>
            <a:r>
              <a:rPr lang="es-ES" sz="1600" dirty="0" smtClean="0"/>
              <a:t> </a:t>
            </a:r>
            <a:r>
              <a:rPr lang="es-ES" sz="1600" b="1" dirty="0" smtClean="0"/>
              <a:t>Modelo 1:</a:t>
            </a:r>
            <a:r>
              <a:rPr lang="es-ES" sz="1600" dirty="0" smtClean="0"/>
              <a:t> </a:t>
            </a:r>
            <a:r>
              <a:rPr lang="es-ES" sz="1600" b="1" dirty="0" smtClean="0"/>
              <a:t>"cerrado" </a:t>
            </a:r>
            <a:r>
              <a:rPr lang="es-ES" sz="1600" dirty="0" smtClean="0"/>
              <a:t>Convenio marco celebrado con uno o más proveedores, donde se establece en el pliego de condiciones, todos los términos de la contratación. La etapa de la competencia se produce en la fase inicial de licitación. Como resultado, no hay una mayor competencia entre los proveedores en la segunda etapa de la contratación, y la única diferencia de este tipo de procedimiento de convenio marco en relación con los procedimientos tradicionales de contratación pública es que los artículos se compran en lotes para un período de tiempo.</a:t>
            </a:r>
          </a:p>
          <a:p>
            <a:pPr algn="just">
              <a:buNone/>
            </a:pPr>
            <a:endParaRPr lang="es-ES" sz="1600" dirty="0" smtClean="0"/>
          </a:p>
          <a:p>
            <a:pPr algn="just">
              <a:buNone/>
            </a:pPr>
            <a:r>
              <a:rPr lang="es-ES" sz="1600" b="1" dirty="0" smtClean="0"/>
              <a:t>Modelo 2:</a:t>
            </a:r>
            <a:r>
              <a:rPr lang="es-ES" sz="1600" dirty="0" smtClean="0"/>
              <a:t> </a:t>
            </a:r>
            <a:r>
              <a:rPr lang="es-ES" sz="1600" b="1" dirty="0" smtClean="0"/>
              <a:t>“</a:t>
            </a:r>
            <a:r>
              <a:rPr lang="es-ES" sz="1600" b="1" dirty="0" err="1" smtClean="0"/>
              <a:t>Semi</a:t>
            </a:r>
            <a:r>
              <a:rPr lang="es-ES" sz="1600" b="1" dirty="0" smtClean="0"/>
              <a:t>-cerrado" </a:t>
            </a:r>
            <a:r>
              <a:rPr lang="es-ES" sz="1600" dirty="0" smtClean="0"/>
              <a:t>convenio marco celebrado con más de un proveedor (por lo menos tres), donde se establece en el pliego de condiciones, todos los términos de la contratación, propicia una mayor competencia entre los proveedores que son partes del convenio marco la cual es requerida para otorgar las órdenes de compra en la segunda etapa de la contratación; </a:t>
            </a:r>
          </a:p>
          <a:p>
            <a:pPr algn="just">
              <a:buNone/>
            </a:pPr>
            <a:endParaRPr lang="es-ES" sz="1600" dirty="0" smtClean="0"/>
          </a:p>
          <a:p>
            <a:pPr algn="just">
              <a:buNone/>
            </a:pPr>
            <a:r>
              <a:rPr lang="es-ES" sz="1600" b="1" dirty="0" smtClean="0"/>
              <a:t>Modelo 3:</a:t>
            </a:r>
            <a:r>
              <a:rPr lang="es-ES" sz="1600" dirty="0" smtClean="0"/>
              <a:t> Un convenio marco </a:t>
            </a:r>
            <a:r>
              <a:rPr lang="es-ES" sz="1600" b="1" dirty="0" smtClean="0"/>
              <a:t>"abierto" </a:t>
            </a:r>
            <a:r>
              <a:rPr lang="es-ES" sz="1600" dirty="0" smtClean="0"/>
              <a:t>celebrado con más de un proveedor, la competencia se origina en la segunda etapa entre los proveedores.   Esta modalidad es abierta a nuevos proveedores a lo largo de la duración del convenio marco. </a:t>
            </a:r>
            <a:r>
              <a:rPr lang="es-ES" sz="1500" b="1" dirty="0" smtClean="0"/>
              <a:t>Es importante destacar que se ha avanzado a la creación de los nuevos convenios marco en función del tipo 3 reconocido internacionalmente como el tipo abierto, el cual permite cada año, renovar el catálogo electrónico con nuevas mercancías y nuevos proveedores, propiciando una mayor participación para aquellas empresas que no pudieron participar en el primer proceso.  De igual forma permite la salida de proveedores que no deseen seguir dentro del catálogo, sin sanciones.  </a:t>
            </a:r>
            <a:r>
              <a:rPr lang="es-ES" sz="1500" dirty="0" smtClean="0"/>
              <a:t>Lo anterior se ha implementado a partir del convenio de suministros de oficina 2, Mobiliario, Vehículos y los siguientes convenios.</a:t>
            </a:r>
          </a:p>
          <a:p>
            <a:pPr marL="0" indent="0" algn="just" eaLnBrk="1" hangingPunct="1">
              <a:buFontTx/>
              <a:buNone/>
              <a:defRPr/>
            </a:pPr>
            <a:endParaRPr lang="es-ES" sz="1500" b="1" dirty="0" smtClean="0"/>
          </a:p>
          <a:p>
            <a:pPr marL="0" indent="0" algn="just" eaLnBrk="1" hangingPunct="1">
              <a:buFontTx/>
              <a:buNone/>
              <a:defRPr/>
            </a:pPr>
            <a:endParaRPr lang="es-ES" sz="1500" b="1" dirty="0" smtClean="0"/>
          </a:p>
          <a:p>
            <a:pPr marL="0" indent="0" algn="just" eaLnBrk="1" hangingPunct="1">
              <a:buFontTx/>
              <a:buNone/>
              <a:defRPr/>
            </a:pPr>
            <a:endParaRPr lang="es-ES" sz="1500" b="1" dirty="0" smtClean="0"/>
          </a:p>
          <a:p>
            <a:pPr marL="0" indent="0" eaLnBrk="1" hangingPunct="1">
              <a:buFontTx/>
              <a:buNone/>
              <a:defRPr/>
            </a:pPr>
            <a:endParaRPr lang="es-ES" sz="1500" dirty="0" smtClean="0"/>
          </a:p>
        </p:txBody>
      </p:sp>
      <p:sp>
        <p:nvSpPr>
          <p:cNvPr id="4" name="3 Marcador de número de diapositiva"/>
          <p:cNvSpPr>
            <a:spLocks noGrp="1"/>
          </p:cNvSpPr>
          <p:nvPr>
            <p:ph type="sldNum" sz="quarter" idx="12"/>
          </p:nvPr>
        </p:nvSpPr>
        <p:spPr/>
        <p:txBody>
          <a:bodyPr>
            <a:normAutofit/>
          </a:bodyPr>
          <a:lstStyle/>
          <a:p>
            <a:pPr>
              <a:defRPr/>
            </a:pPr>
            <a:fld id="{A696418E-B250-4204-BD74-69F960942119}" type="slidenum">
              <a:rPr lang="es-ES" smtClean="0"/>
              <a:pPr>
                <a:defRPr/>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3"/>
          <p:cNvGraphicFramePr/>
          <p:nvPr/>
        </p:nvGraphicFramePr>
        <p:xfrm>
          <a:off x="500034" y="574900"/>
          <a:ext cx="8215338" cy="6238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267596083"/>
              </p:ext>
            </p:extLst>
          </p:nvPr>
        </p:nvGraphicFramePr>
        <p:xfrm>
          <a:off x="251520" y="188640"/>
          <a:ext cx="4357686" cy="14287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78157091"/>
              </p:ext>
            </p:extLst>
          </p:nvPr>
        </p:nvGraphicFramePr>
        <p:xfrm>
          <a:off x="0" y="-27384"/>
          <a:ext cx="5436096"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539552" y="1916832"/>
          <a:ext cx="8208912"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2132856"/>
            <a:ext cx="7772400" cy="1362075"/>
          </a:xfrm>
        </p:spPr>
        <p:txBody>
          <a:bodyPr>
            <a:normAutofit/>
          </a:bodyPr>
          <a:lstStyle/>
          <a:p>
            <a:pPr algn="ctr"/>
            <a:r>
              <a:rPr lang="es-MX" b="1" dirty="0" smtClean="0">
                <a:solidFill>
                  <a:schemeClr val="tx2"/>
                </a:solidFill>
                <a:latin typeface="Arial" pitchFamily="34" charset="0"/>
                <a:cs typeface="Arial" pitchFamily="34" charset="0"/>
              </a:rPr>
              <a:t>Modelo Operacional</a:t>
            </a:r>
            <a:endParaRPr lang="es-ES" b="1" dirty="0">
              <a:solidFill>
                <a:schemeClr val="tx2"/>
              </a:solidFill>
              <a:latin typeface="Arial" pitchFamily="34" charset="0"/>
              <a:cs typeface="Arial" pitchFamily="34" charset="0"/>
            </a:endParaRPr>
          </a:p>
        </p:txBody>
      </p:sp>
      <p:sp>
        <p:nvSpPr>
          <p:cNvPr id="6"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792088"/>
          </a:xfrm>
        </p:spPr>
        <p:txBody>
          <a:bodyPr>
            <a:normAutofit/>
          </a:bodyPr>
          <a:lstStyle/>
          <a:p>
            <a:pPr algn="ctr"/>
            <a:r>
              <a:rPr lang="es-CL" altLang="en-US" sz="2800" b="1" dirty="0" smtClean="0">
                <a:effectLst>
                  <a:outerShdw blurRad="38100" dist="38100" dir="2700000" algn="tl">
                    <a:srgbClr val="C0C0C0"/>
                  </a:outerShdw>
                </a:effectLst>
                <a:latin typeface="Arial" pitchFamily="34" charset="0"/>
                <a:ea typeface="+mn-ea"/>
                <a:cs typeface="Arial" pitchFamily="34" charset="0"/>
              </a:rPr>
              <a:t>Contratación Corporativa:</a:t>
            </a:r>
            <a:endParaRPr lang="es-ES" altLang="en-US" sz="2800" b="1" dirty="0">
              <a:effectLst>
                <a:outerShdw blurRad="38100" dist="38100" dir="2700000" algn="tl">
                  <a:srgbClr val="C0C0C0"/>
                </a:outerShdw>
              </a:effectLst>
              <a:latin typeface="Arial" pitchFamily="34" charset="0"/>
              <a:ea typeface="+mn-ea"/>
              <a:cs typeface="Arial" pitchFamily="34" charset="0"/>
            </a:endParaRPr>
          </a:p>
        </p:txBody>
      </p:sp>
      <p:grpSp>
        <p:nvGrpSpPr>
          <p:cNvPr id="3" name="Group 5"/>
          <p:cNvGrpSpPr>
            <a:grpSpLocks/>
          </p:cNvGrpSpPr>
          <p:nvPr/>
        </p:nvGrpSpPr>
        <p:grpSpPr bwMode="auto">
          <a:xfrm>
            <a:off x="395536" y="1268760"/>
            <a:ext cx="8432552" cy="5146328"/>
            <a:chOff x="288" y="912"/>
            <a:chExt cx="5232" cy="3210"/>
          </a:xfrm>
        </p:grpSpPr>
        <p:sp>
          <p:nvSpPr>
            <p:cNvPr id="43" name="AutoShape 6"/>
            <p:cNvSpPr>
              <a:spLocks noChangeArrowheads="1"/>
            </p:cNvSpPr>
            <p:nvPr/>
          </p:nvSpPr>
          <p:spPr bwMode="auto">
            <a:xfrm rot="375481">
              <a:off x="586" y="1147"/>
              <a:ext cx="4704" cy="2975"/>
            </a:xfrm>
            <a:prstGeom prst="curvedLeftArrow">
              <a:avLst>
                <a:gd name="adj1" fmla="val 20000"/>
                <a:gd name="adj2" fmla="val 40000"/>
                <a:gd name="adj3" fmla="val 52706"/>
              </a:avLst>
            </a:prstGeom>
            <a:gradFill rotWithShape="0">
              <a:gsLst>
                <a:gs pos="0">
                  <a:schemeClr val="bg1"/>
                </a:gs>
                <a:gs pos="100000">
                  <a:schemeClr val="bg1">
                    <a:gamma/>
                    <a:shade val="46275"/>
                    <a:invGamma/>
                  </a:schemeClr>
                </a:gs>
              </a:gsLst>
              <a:lin ang="0" scaled="1"/>
            </a:gradFill>
            <a:ln w="9525">
              <a:solidFill>
                <a:schemeClr val="bg2"/>
              </a:solidFill>
              <a:miter lim="800000"/>
              <a:headEnd/>
              <a:tailEnd/>
            </a:ln>
            <a:effectLst/>
          </p:spPr>
          <p:txBody>
            <a:bodyPr wrap="none" anchor="ctr"/>
            <a:lstStyle/>
            <a:p>
              <a:pPr algn="ctr">
                <a:defRPr/>
              </a:pPr>
              <a:endParaRPr lang="es-CL" b="1">
                <a:latin typeface="Arial" pitchFamily="34" charset="0"/>
                <a:cs typeface="Arial" pitchFamily="34" charset="0"/>
              </a:endParaRPr>
            </a:p>
          </p:txBody>
        </p:sp>
        <p:sp>
          <p:nvSpPr>
            <p:cNvPr id="44" name="Text Box 7"/>
            <p:cNvSpPr txBox="1">
              <a:spLocks noChangeArrowheads="1"/>
            </p:cNvSpPr>
            <p:nvPr/>
          </p:nvSpPr>
          <p:spPr bwMode="auto">
            <a:xfrm>
              <a:off x="1680" y="1074"/>
              <a:ext cx="1008" cy="332"/>
            </a:xfrm>
            <a:prstGeom prst="rect">
              <a:avLst/>
            </a:prstGeom>
            <a:solidFill>
              <a:schemeClr val="accent4"/>
            </a:solidFill>
            <a:ln w="9525">
              <a:solidFill>
                <a:schemeClr val="bg1"/>
              </a:solidFill>
              <a:miter lim="800000"/>
              <a:headEnd/>
              <a:tailEnd/>
            </a:ln>
          </p:spPr>
          <p:txBody>
            <a:bodyPr>
              <a:spAutoFit/>
            </a:bodyPr>
            <a:lstStyle/>
            <a:p>
              <a:pPr algn="ctr"/>
              <a:r>
                <a:rPr lang="es-CL" sz="1400" b="1">
                  <a:latin typeface="Arial" pitchFamily="34" charset="0"/>
                  <a:cs typeface="Arial" pitchFamily="34" charset="0"/>
                </a:rPr>
                <a:t>Proceso Licitación</a:t>
              </a:r>
              <a:endParaRPr lang="es-ES" sz="1400" b="1">
                <a:latin typeface="Arial" pitchFamily="34" charset="0"/>
                <a:cs typeface="Arial" pitchFamily="34" charset="0"/>
              </a:endParaRPr>
            </a:p>
          </p:txBody>
        </p:sp>
        <p:sp>
          <p:nvSpPr>
            <p:cNvPr id="45" name="Text Box 8"/>
            <p:cNvSpPr txBox="1">
              <a:spLocks noChangeArrowheads="1"/>
            </p:cNvSpPr>
            <p:nvPr/>
          </p:nvSpPr>
          <p:spPr bwMode="auto">
            <a:xfrm>
              <a:off x="1680" y="1418"/>
              <a:ext cx="1008" cy="163"/>
            </a:xfrm>
            <a:prstGeom prst="rect">
              <a:avLst/>
            </a:prstGeom>
            <a:solidFill>
              <a:schemeClr val="accent4"/>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Anuncio Licitación</a:t>
              </a:r>
              <a:endParaRPr lang="es-ES" sz="1100" b="1">
                <a:latin typeface="Arial" pitchFamily="34" charset="0"/>
                <a:cs typeface="Arial" pitchFamily="34" charset="0"/>
              </a:endParaRPr>
            </a:p>
          </p:txBody>
        </p:sp>
        <p:sp>
          <p:nvSpPr>
            <p:cNvPr id="46" name="Text Box 9"/>
            <p:cNvSpPr txBox="1">
              <a:spLocks noChangeArrowheads="1"/>
            </p:cNvSpPr>
            <p:nvPr/>
          </p:nvSpPr>
          <p:spPr bwMode="auto">
            <a:xfrm>
              <a:off x="1680" y="1598"/>
              <a:ext cx="1008" cy="163"/>
            </a:xfrm>
            <a:prstGeom prst="rect">
              <a:avLst/>
            </a:prstGeom>
            <a:solidFill>
              <a:schemeClr val="accent4"/>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Recepción</a:t>
              </a:r>
              <a:endParaRPr lang="es-ES" sz="1100" b="1">
                <a:latin typeface="Arial" pitchFamily="34" charset="0"/>
                <a:cs typeface="Arial" pitchFamily="34" charset="0"/>
              </a:endParaRPr>
            </a:p>
          </p:txBody>
        </p:sp>
        <p:sp>
          <p:nvSpPr>
            <p:cNvPr id="48" name="Text Box 11"/>
            <p:cNvSpPr txBox="1">
              <a:spLocks noChangeArrowheads="1"/>
            </p:cNvSpPr>
            <p:nvPr/>
          </p:nvSpPr>
          <p:spPr bwMode="auto">
            <a:xfrm>
              <a:off x="3120" y="1316"/>
              <a:ext cx="1008" cy="332"/>
            </a:xfrm>
            <a:prstGeom prst="rect">
              <a:avLst/>
            </a:prstGeom>
            <a:solidFill>
              <a:schemeClr val="accent3"/>
            </a:solidFill>
            <a:ln w="9525">
              <a:solidFill>
                <a:schemeClr val="bg1"/>
              </a:solidFill>
              <a:miter lim="800000"/>
              <a:headEnd/>
              <a:tailEnd/>
            </a:ln>
          </p:spPr>
          <p:txBody>
            <a:bodyPr>
              <a:spAutoFit/>
            </a:bodyPr>
            <a:lstStyle/>
            <a:p>
              <a:pPr algn="ctr"/>
              <a:r>
                <a:rPr lang="es-CL" sz="1400" b="1">
                  <a:latin typeface="Arial" pitchFamily="34" charset="0"/>
                  <a:cs typeface="Arial" pitchFamily="34" charset="0"/>
                </a:rPr>
                <a:t>Proceso Catalogación</a:t>
              </a:r>
              <a:endParaRPr lang="es-ES" sz="1400" b="1">
                <a:latin typeface="Arial" pitchFamily="34" charset="0"/>
                <a:cs typeface="Arial" pitchFamily="34" charset="0"/>
              </a:endParaRPr>
            </a:p>
          </p:txBody>
        </p:sp>
        <p:sp>
          <p:nvSpPr>
            <p:cNvPr id="49" name="Text Box 12"/>
            <p:cNvSpPr txBox="1">
              <a:spLocks noChangeArrowheads="1"/>
            </p:cNvSpPr>
            <p:nvPr/>
          </p:nvSpPr>
          <p:spPr bwMode="auto">
            <a:xfrm>
              <a:off x="3122" y="1676"/>
              <a:ext cx="1008" cy="269"/>
            </a:xfrm>
            <a:prstGeom prst="rect">
              <a:avLst/>
            </a:prstGeom>
            <a:solidFill>
              <a:schemeClr val="accent3"/>
            </a:solidFill>
            <a:ln w="9525">
              <a:solidFill>
                <a:schemeClr val="bg1"/>
              </a:solidFill>
              <a:miter lim="800000"/>
              <a:headEnd/>
              <a:tailEnd/>
            </a:ln>
          </p:spPr>
          <p:txBody>
            <a:bodyPr wrap="square">
              <a:spAutoFit/>
            </a:bodyPr>
            <a:lstStyle/>
            <a:p>
              <a:pPr algn="ctr"/>
              <a:r>
                <a:rPr lang="es-CL" sz="1100" b="1">
                  <a:latin typeface="Arial" pitchFamily="34" charset="0"/>
                  <a:cs typeface="Arial" pitchFamily="34" charset="0"/>
                </a:rPr>
                <a:t>Seguimiento Adjudicados</a:t>
              </a:r>
              <a:endParaRPr lang="es-ES" sz="1100" b="1">
                <a:latin typeface="Arial" pitchFamily="34" charset="0"/>
                <a:cs typeface="Arial" pitchFamily="34" charset="0"/>
              </a:endParaRPr>
            </a:p>
          </p:txBody>
        </p:sp>
        <p:sp>
          <p:nvSpPr>
            <p:cNvPr id="50" name="Text Box 13"/>
            <p:cNvSpPr txBox="1">
              <a:spLocks noChangeArrowheads="1"/>
            </p:cNvSpPr>
            <p:nvPr/>
          </p:nvSpPr>
          <p:spPr bwMode="auto">
            <a:xfrm>
              <a:off x="3122" y="1945"/>
              <a:ext cx="1008" cy="269"/>
            </a:xfrm>
            <a:prstGeom prst="rect">
              <a:avLst/>
            </a:prstGeom>
            <a:solidFill>
              <a:schemeClr val="accent3"/>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Recepción Fotografías</a:t>
              </a:r>
              <a:endParaRPr lang="es-ES" sz="1100" b="1">
                <a:latin typeface="Arial" pitchFamily="34" charset="0"/>
                <a:cs typeface="Arial" pitchFamily="34" charset="0"/>
              </a:endParaRPr>
            </a:p>
          </p:txBody>
        </p:sp>
        <p:sp>
          <p:nvSpPr>
            <p:cNvPr id="51" name="Text Box 14"/>
            <p:cNvSpPr txBox="1">
              <a:spLocks noChangeArrowheads="1"/>
            </p:cNvSpPr>
            <p:nvPr/>
          </p:nvSpPr>
          <p:spPr bwMode="auto">
            <a:xfrm>
              <a:off x="3120" y="2231"/>
              <a:ext cx="1008" cy="163"/>
            </a:xfrm>
            <a:prstGeom prst="rect">
              <a:avLst/>
            </a:prstGeom>
            <a:solidFill>
              <a:schemeClr val="accent3"/>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Producción</a:t>
              </a:r>
              <a:endParaRPr lang="es-ES" sz="1100" b="1">
                <a:latin typeface="Arial" pitchFamily="34" charset="0"/>
                <a:cs typeface="Arial" pitchFamily="34" charset="0"/>
              </a:endParaRPr>
            </a:p>
          </p:txBody>
        </p:sp>
        <p:sp>
          <p:nvSpPr>
            <p:cNvPr id="52" name="Text Box 15"/>
            <p:cNvSpPr txBox="1">
              <a:spLocks noChangeArrowheads="1"/>
            </p:cNvSpPr>
            <p:nvPr/>
          </p:nvSpPr>
          <p:spPr bwMode="auto">
            <a:xfrm>
              <a:off x="288" y="1283"/>
              <a:ext cx="1008" cy="276"/>
            </a:xfrm>
            <a:prstGeom prst="rect">
              <a:avLst/>
            </a:prstGeom>
            <a:solidFill>
              <a:schemeClr val="accent5"/>
            </a:solidFill>
            <a:ln w="9525">
              <a:solidFill>
                <a:schemeClr val="bg2"/>
              </a:solidFill>
              <a:miter lim="800000"/>
              <a:headEnd/>
              <a:tailEnd/>
            </a:ln>
          </p:spPr>
          <p:txBody>
            <a:bodyPr>
              <a:spAutoFit/>
            </a:bodyPr>
            <a:lstStyle/>
            <a:p>
              <a:pPr algn="ctr"/>
              <a:r>
                <a:rPr lang="es-CL" sz="1100" b="1">
                  <a:latin typeface="Arial" pitchFamily="34" charset="0"/>
                  <a:cs typeface="Arial" pitchFamily="34" charset="0"/>
                </a:rPr>
                <a:t>Levantamiento</a:t>
              </a:r>
            </a:p>
            <a:p>
              <a:pPr algn="ctr"/>
              <a:r>
                <a:rPr lang="es-CL" sz="1100" b="1">
                  <a:latin typeface="Arial" pitchFamily="34" charset="0"/>
                  <a:cs typeface="Arial" pitchFamily="34" charset="0"/>
                </a:rPr>
                <a:t>de Necesidades</a:t>
              </a:r>
              <a:endParaRPr lang="es-ES" sz="1100" b="1">
                <a:latin typeface="Arial" pitchFamily="34" charset="0"/>
                <a:cs typeface="Arial" pitchFamily="34" charset="0"/>
              </a:endParaRPr>
            </a:p>
          </p:txBody>
        </p:sp>
        <p:sp>
          <p:nvSpPr>
            <p:cNvPr id="53" name="Text Box 16"/>
            <p:cNvSpPr txBox="1">
              <a:spLocks noChangeArrowheads="1"/>
            </p:cNvSpPr>
            <p:nvPr/>
          </p:nvSpPr>
          <p:spPr bwMode="auto">
            <a:xfrm>
              <a:off x="288" y="1553"/>
              <a:ext cx="1008" cy="276"/>
            </a:xfrm>
            <a:prstGeom prst="rect">
              <a:avLst/>
            </a:prstGeom>
            <a:solidFill>
              <a:schemeClr val="accent5"/>
            </a:solidFill>
            <a:ln w="9525">
              <a:solidFill>
                <a:schemeClr val="bg2"/>
              </a:solidFill>
              <a:miter lim="800000"/>
              <a:headEnd/>
              <a:tailEnd/>
            </a:ln>
          </p:spPr>
          <p:txBody>
            <a:bodyPr>
              <a:spAutoFit/>
            </a:bodyPr>
            <a:lstStyle/>
            <a:p>
              <a:pPr algn="ctr"/>
              <a:r>
                <a:rPr lang="es-CL" sz="1100" b="1">
                  <a:latin typeface="Arial" pitchFamily="34" charset="0"/>
                  <a:cs typeface="Arial" pitchFamily="34" charset="0"/>
                </a:rPr>
                <a:t>Preparación de las Bases</a:t>
              </a:r>
              <a:endParaRPr lang="es-ES" sz="1100" b="1">
                <a:latin typeface="Arial" pitchFamily="34" charset="0"/>
                <a:cs typeface="Arial" pitchFamily="34" charset="0"/>
              </a:endParaRPr>
            </a:p>
          </p:txBody>
        </p:sp>
        <p:sp>
          <p:nvSpPr>
            <p:cNvPr id="54" name="Text Box 17"/>
            <p:cNvSpPr txBox="1">
              <a:spLocks noChangeArrowheads="1"/>
            </p:cNvSpPr>
            <p:nvPr/>
          </p:nvSpPr>
          <p:spPr bwMode="auto">
            <a:xfrm>
              <a:off x="288" y="2094"/>
              <a:ext cx="1008" cy="269"/>
            </a:xfrm>
            <a:prstGeom prst="rect">
              <a:avLst/>
            </a:prstGeom>
            <a:solidFill>
              <a:schemeClr val="accent5"/>
            </a:solidFill>
            <a:ln w="9525">
              <a:solidFill>
                <a:schemeClr val="bg2"/>
              </a:solidFill>
              <a:miter lim="800000"/>
              <a:headEnd/>
              <a:tailEnd/>
            </a:ln>
          </p:spPr>
          <p:txBody>
            <a:bodyPr>
              <a:spAutoFit/>
            </a:bodyPr>
            <a:lstStyle/>
            <a:p>
              <a:pPr algn="ctr"/>
              <a:r>
                <a:rPr lang="es-CL" sz="1100" b="1">
                  <a:latin typeface="Arial" pitchFamily="34" charset="0"/>
                  <a:cs typeface="Arial" pitchFamily="34" charset="0"/>
                </a:rPr>
                <a:t>Autorización de las</a:t>
              </a:r>
            </a:p>
            <a:p>
              <a:pPr algn="ctr"/>
              <a:r>
                <a:rPr lang="es-CL" sz="1100" b="1">
                  <a:latin typeface="Arial" pitchFamily="34" charset="0"/>
                  <a:cs typeface="Arial" pitchFamily="34" charset="0"/>
                </a:rPr>
                <a:t>Bases </a:t>
              </a:r>
              <a:endParaRPr lang="es-ES" sz="1100" b="1">
                <a:latin typeface="Arial" pitchFamily="34" charset="0"/>
                <a:cs typeface="Arial" pitchFamily="34" charset="0"/>
              </a:endParaRPr>
            </a:p>
          </p:txBody>
        </p:sp>
        <p:sp>
          <p:nvSpPr>
            <p:cNvPr id="55" name="Text Box 18"/>
            <p:cNvSpPr txBox="1">
              <a:spLocks noChangeArrowheads="1"/>
            </p:cNvSpPr>
            <p:nvPr/>
          </p:nvSpPr>
          <p:spPr bwMode="auto">
            <a:xfrm>
              <a:off x="288" y="939"/>
              <a:ext cx="1008" cy="332"/>
            </a:xfrm>
            <a:prstGeom prst="rect">
              <a:avLst/>
            </a:prstGeom>
            <a:solidFill>
              <a:schemeClr val="accent5"/>
            </a:solidFill>
            <a:ln w="9525">
              <a:solidFill>
                <a:schemeClr val="bg2"/>
              </a:solidFill>
              <a:miter lim="800000"/>
              <a:headEnd/>
              <a:tailEnd/>
            </a:ln>
          </p:spPr>
          <p:txBody>
            <a:bodyPr>
              <a:spAutoFit/>
            </a:bodyPr>
            <a:lstStyle/>
            <a:p>
              <a:pPr algn="ctr"/>
              <a:r>
                <a:rPr lang="es-CL" sz="1400" b="1">
                  <a:latin typeface="Arial" pitchFamily="34" charset="0"/>
                  <a:cs typeface="Arial" pitchFamily="34" charset="0"/>
                </a:rPr>
                <a:t>Proceso</a:t>
              </a:r>
            </a:p>
            <a:p>
              <a:pPr algn="ctr"/>
              <a:r>
                <a:rPr lang="es-CL" sz="1400" b="1">
                  <a:latin typeface="Arial" pitchFamily="34" charset="0"/>
                  <a:cs typeface="Arial" pitchFamily="34" charset="0"/>
                </a:rPr>
                <a:t>Elaboración</a:t>
              </a:r>
              <a:endParaRPr lang="es-ES" sz="1400" b="1">
                <a:latin typeface="Arial" pitchFamily="34" charset="0"/>
                <a:cs typeface="Arial" pitchFamily="34" charset="0"/>
              </a:endParaRPr>
            </a:p>
          </p:txBody>
        </p:sp>
        <p:sp>
          <p:nvSpPr>
            <p:cNvPr id="56" name="Text Box 19"/>
            <p:cNvSpPr txBox="1">
              <a:spLocks noChangeArrowheads="1"/>
            </p:cNvSpPr>
            <p:nvPr/>
          </p:nvSpPr>
          <p:spPr bwMode="auto">
            <a:xfrm>
              <a:off x="288" y="1824"/>
              <a:ext cx="1008" cy="276"/>
            </a:xfrm>
            <a:prstGeom prst="rect">
              <a:avLst/>
            </a:prstGeom>
            <a:solidFill>
              <a:schemeClr val="accent5"/>
            </a:solidFill>
            <a:ln w="9525">
              <a:solidFill>
                <a:schemeClr val="bg2"/>
              </a:solidFill>
              <a:miter lim="800000"/>
              <a:headEnd/>
              <a:tailEnd/>
            </a:ln>
          </p:spPr>
          <p:txBody>
            <a:bodyPr>
              <a:spAutoFit/>
            </a:bodyPr>
            <a:lstStyle/>
            <a:p>
              <a:pPr algn="ctr"/>
              <a:r>
                <a:rPr lang="es-CL" sz="1100" b="1">
                  <a:latin typeface="Arial" pitchFamily="34" charset="0"/>
                  <a:cs typeface="Arial" pitchFamily="34" charset="0"/>
                </a:rPr>
                <a:t>Correcciones y Mejoras</a:t>
              </a:r>
              <a:endParaRPr lang="es-ES" sz="1100" b="1">
                <a:latin typeface="Arial" pitchFamily="34" charset="0"/>
                <a:cs typeface="Arial" pitchFamily="34" charset="0"/>
              </a:endParaRPr>
            </a:p>
          </p:txBody>
        </p:sp>
        <p:sp>
          <p:nvSpPr>
            <p:cNvPr id="57" name="Text Box 20"/>
            <p:cNvSpPr txBox="1">
              <a:spLocks noChangeArrowheads="1"/>
            </p:cNvSpPr>
            <p:nvPr/>
          </p:nvSpPr>
          <p:spPr bwMode="auto">
            <a:xfrm>
              <a:off x="3744" y="2905"/>
              <a:ext cx="1008" cy="332"/>
            </a:xfrm>
            <a:prstGeom prst="rect">
              <a:avLst/>
            </a:prstGeom>
            <a:solidFill>
              <a:schemeClr val="accent1"/>
            </a:solidFill>
            <a:ln w="9525">
              <a:solidFill>
                <a:schemeClr val="bg1"/>
              </a:solidFill>
              <a:miter lim="800000"/>
              <a:headEnd/>
              <a:tailEnd/>
            </a:ln>
          </p:spPr>
          <p:txBody>
            <a:bodyPr>
              <a:spAutoFit/>
            </a:bodyPr>
            <a:lstStyle/>
            <a:p>
              <a:pPr algn="ctr"/>
              <a:r>
                <a:rPr lang="es-CL" sz="1400" b="1">
                  <a:latin typeface="Arial" pitchFamily="34" charset="0"/>
                  <a:cs typeface="Arial" pitchFamily="34" charset="0"/>
                </a:rPr>
                <a:t>Proceso de Difusión</a:t>
              </a:r>
              <a:endParaRPr lang="es-ES" sz="1400" b="1">
                <a:latin typeface="Arial" pitchFamily="34" charset="0"/>
                <a:cs typeface="Arial" pitchFamily="34" charset="0"/>
              </a:endParaRPr>
            </a:p>
          </p:txBody>
        </p:sp>
        <p:sp>
          <p:nvSpPr>
            <p:cNvPr id="58" name="Text Box 21"/>
            <p:cNvSpPr txBox="1">
              <a:spLocks noChangeArrowheads="1"/>
            </p:cNvSpPr>
            <p:nvPr/>
          </p:nvSpPr>
          <p:spPr bwMode="auto">
            <a:xfrm>
              <a:off x="3744" y="3579"/>
              <a:ext cx="1008" cy="198"/>
            </a:xfrm>
            <a:prstGeom prst="rect">
              <a:avLst/>
            </a:prstGeom>
            <a:solidFill>
              <a:schemeClr val="accent1"/>
            </a:solidFill>
            <a:ln w="9525" algn="ctr">
              <a:solidFill>
                <a:schemeClr val="bg1"/>
              </a:solidFill>
              <a:miter lim="800000"/>
              <a:headEnd/>
              <a:tailEnd/>
            </a:ln>
          </p:spPr>
          <p:txBody>
            <a:bodyPr>
              <a:spAutoFit/>
            </a:bodyPr>
            <a:lstStyle/>
            <a:p>
              <a:pPr algn="ctr"/>
              <a:r>
                <a:rPr lang="es-CL" sz="1400" b="1">
                  <a:latin typeface="Arial" pitchFamily="34" charset="0"/>
                  <a:cs typeface="Arial" pitchFamily="34" charset="0"/>
                </a:rPr>
                <a:t>Promoción</a:t>
              </a:r>
              <a:endParaRPr lang="es-ES" sz="1400" b="1">
                <a:latin typeface="Arial" pitchFamily="34" charset="0"/>
                <a:cs typeface="Arial" pitchFamily="34" charset="0"/>
              </a:endParaRPr>
            </a:p>
          </p:txBody>
        </p:sp>
        <p:sp>
          <p:nvSpPr>
            <p:cNvPr id="59" name="Text Box 22"/>
            <p:cNvSpPr txBox="1">
              <a:spLocks noChangeArrowheads="1"/>
            </p:cNvSpPr>
            <p:nvPr/>
          </p:nvSpPr>
          <p:spPr bwMode="auto">
            <a:xfrm>
              <a:off x="3744" y="3749"/>
              <a:ext cx="1008" cy="198"/>
            </a:xfrm>
            <a:prstGeom prst="rect">
              <a:avLst/>
            </a:prstGeom>
            <a:solidFill>
              <a:schemeClr val="accent1"/>
            </a:solidFill>
            <a:ln w="9525" algn="ctr">
              <a:solidFill>
                <a:schemeClr val="bg1"/>
              </a:solidFill>
              <a:miter lim="800000"/>
              <a:headEnd/>
              <a:tailEnd/>
            </a:ln>
          </p:spPr>
          <p:txBody>
            <a:bodyPr>
              <a:spAutoFit/>
            </a:bodyPr>
            <a:lstStyle/>
            <a:p>
              <a:pPr algn="ctr"/>
              <a:r>
                <a:rPr lang="es-CL" sz="1400" b="1">
                  <a:latin typeface="Arial" pitchFamily="34" charset="0"/>
                  <a:cs typeface="Arial" pitchFamily="34" charset="0"/>
                </a:rPr>
                <a:t>Publicidad</a:t>
              </a:r>
              <a:endParaRPr lang="es-ES" sz="1400" b="1">
                <a:latin typeface="Arial" pitchFamily="34" charset="0"/>
                <a:cs typeface="Arial" pitchFamily="34" charset="0"/>
              </a:endParaRPr>
            </a:p>
          </p:txBody>
        </p:sp>
        <p:sp>
          <p:nvSpPr>
            <p:cNvPr id="60" name="Text Box 23"/>
            <p:cNvSpPr txBox="1">
              <a:spLocks noChangeArrowheads="1"/>
            </p:cNvSpPr>
            <p:nvPr/>
          </p:nvSpPr>
          <p:spPr bwMode="auto">
            <a:xfrm>
              <a:off x="864" y="3266"/>
              <a:ext cx="1233" cy="212"/>
            </a:xfrm>
            <a:prstGeom prst="rect">
              <a:avLst/>
            </a:prstGeom>
            <a:noFill/>
            <a:ln w="9525">
              <a:noFill/>
              <a:miter lim="800000"/>
              <a:headEnd/>
              <a:tailEnd/>
            </a:ln>
          </p:spPr>
          <p:txBody>
            <a:bodyPr wrap="none">
              <a:spAutoFit/>
            </a:bodyPr>
            <a:lstStyle/>
            <a:p>
              <a:r>
                <a:rPr lang="es-CL" sz="1600" b="1">
                  <a:latin typeface="Arial" pitchFamily="34" charset="0"/>
                  <a:cs typeface="Arial" pitchFamily="34" charset="0"/>
                </a:rPr>
                <a:t>Retroalimentación</a:t>
              </a:r>
              <a:endParaRPr lang="es-ES" sz="1600" b="1">
                <a:latin typeface="Arial" pitchFamily="34" charset="0"/>
                <a:cs typeface="Arial" pitchFamily="34" charset="0"/>
              </a:endParaRPr>
            </a:p>
          </p:txBody>
        </p:sp>
        <p:sp>
          <p:nvSpPr>
            <p:cNvPr id="61" name="Text Box 24"/>
            <p:cNvSpPr txBox="1">
              <a:spLocks noChangeArrowheads="1"/>
            </p:cNvSpPr>
            <p:nvPr/>
          </p:nvSpPr>
          <p:spPr bwMode="auto">
            <a:xfrm>
              <a:off x="753" y="2444"/>
              <a:ext cx="2356" cy="230"/>
            </a:xfrm>
            <a:prstGeom prst="rect">
              <a:avLst/>
            </a:prstGeom>
            <a:noFill/>
            <a:ln w="9525">
              <a:noFill/>
              <a:miter lim="800000"/>
              <a:headEnd/>
              <a:tailEnd/>
            </a:ln>
          </p:spPr>
          <p:txBody>
            <a:bodyPr wrap="none">
              <a:spAutoFit/>
            </a:bodyPr>
            <a:lstStyle/>
            <a:p>
              <a:r>
                <a:rPr lang="es-CL" b="1" dirty="0">
                  <a:solidFill>
                    <a:srgbClr val="000099"/>
                  </a:solidFill>
                  <a:latin typeface="Arial" pitchFamily="34" charset="0"/>
                  <a:cs typeface="Arial" pitchFamily="34" charset="0"/>
                </a:rPr>
                <a:t>Ciclo de Vida del Contrato Marco</a:t>
              </a:r>
              <a:endParaRPr lang="es-ES" b="1" dirty="0">
                <a:solidFill>
                  <a:srgbClr val="000099"/>
                </a:solidFill>
                <a:latin typeface="Arial" pitchFamily="34" charset="0"/>
                <a:cs typeface="Arial" pitchFamily="34" charset="0"/>
              </a:endParaRPr>
            </a:p>
          </p:txBody>
        </p:sp>
        <p:sp>
          <p:nvSpPr>
            <p:cNvPr id="62" name="Text Box 25"/>
            <p:cNvSpPr txBox="1">
              <a:spLocks noChangeArrowheads="1"/>
            </p:cNvSpPr>
            <p:nvPr/>
          </p:nvSpPr>
          <p:spPr bwMode="auto">
            <a:xfrm>
              <a:off x="4512" y="1843"/>
              <a:ext cx="1008" cy="326"/>
            </a:xfrm>
            <a:prstGeom prst="rect">
              <a:avLst/>
            </a:prstGeom>
            <a:solidFill>
              <a:schemeClr val="accent2"/>
            </a:solidFill>
            <a:ln w="9525">
              <a:solidFill>
                <a:schemeClr val="bg1"/>
              </a:solidFill>
              <a:miter lim="800000"/>
              <a:headEnd/>
              <a:tailEnd/>
            </a:ln>
          </p:spPr>
          <p:txBody>
            <a:bodyPr>
              <a:spAutoFit/>
            </a:bodyPr>
            <a:lstStyle/>
            <a:p>
              <a:pPr algn="ctr"/>
              <a:r>
                <a:rPr lang="es-CL" sz="1400" b="1" dirty="0">
                  <a:latin typeface="Arial" pitchFamily="34" charset="0"/>
                  <a:cs typeface="Arial" pitchFamily="34" charset="0"/>
                </a:rPr>
                <a:t>Proceso Capacitación</a:t>
              </a:r>
              <a:endParaRPr lang="es-ES" sz="1400" b="1" dirty="0">
                <a:latin typeface="Arial" pitchFamily="34" charset="0"/>
                <a:cs typeface="Arial" pitchFamily="34" charset="0"/>
              </a:endParaRPr>
            </a:p>
          </p:txBody>
        </p:sp>
        <p:sp>
          <p:nvSpPr>
            <p:cNvPr id="63" name="Text Box 26"/>
            <p:cNvSpPr txBox="1">
              <a:spLocks noChangeArrowheads="1"/>
            </p:cNvSpPr>
            <p:nvPr/>
          </p:nvSpPr>
          <p:spPr bwMode="auto">
            <a:xfrm>
              <a:off x="4512" y="2184"/>
              <a:ext cx="1008" cy="163"/>
            </a:xfrm>
            <a:prstGeom prst="rect">
              <a:avLst/>
            </a:prstGeom>
            <a:solidFill>
              <a:schemeClr val="accent2"/>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Cliente Interno</a:t>
              </a:r>
              <a:endParaRPr lang="es-ES" sz="1100" b="1">
                <a:latin typeface="Arial" pitchFamily="34" charset="0"/>
                <a:cs typeface="Arial" pitchFamily="34" charset="0"/>
              </a:endParaRPr>
            </a:p>
          </p:txBody>
        </p:sp>
        <p:sp>
          <p:nvSpPr>
            <p:cNvPr id="64" name="Text Box 27"/>
            <p:cNvSpPr txBox="1">
              <a:spLocks noChangeArrowheads="1"/>
            </p:cNvSpPr>
            <p:nvPr/>
          </p:nvSpPr>
          <p:spPr bwMode="auto">
            <a:xfrm>
              <a:off x="4512" y="2364"/>
              <a:ext cx="1008" cy="163"/>
            </a:xfrm>
            <a:prstGeom prst="rect">
              <a:avLst/>
            </a:prstGeom>
            <a:solidFill>
              <a:schemeClr val="accent2"/>
            </a:solidFill>
            <a:ln w="9525">
              <a:solidFill>
                <a:schemeClr val="bg1"/>
              </a:solidFill>
              <a:miter lim="800000"/>
              <a:headEnd/>
              <a:tailEnd/>
            </a:ln>
          </p:spPr>
          <p:txBody>
            <a:bodyPr>
              <a:spAutoFit/>
            </a:bodyPr>
            <a:lstStyle/>
            <a:p>
              <a:pPr algn="ctr"/>
              <a:r>
                <a:rPr lang="es-CL" sz="1100" b="1" dirty="0">
                  <a:latin typeface="Arial" pitchFamily="34" charset="0"/>
                  <a:cs typeface="Arial" pitchFamily="34" charset="0"/>
                </a:rPr>
                <a:t>Compradores</a:t>
              </a:r>
              <a:endParaRPr lang="es-ES" sz="1100" b="1" dirty="0">
                <a:latin typeface="Arial" pitchFamily="34" charset="0"/>
                <a:cs typeface="Arial" pitchFamily="34" charset="0"/>
              </a:endParaRPr>
            </a:p>
          </p:txBody>
        </p:sp>
        <p:sp>
          <p:nvSpPr>
            <p:cNvPr id="65" name="Text Box 28"/>
            <p:cNvSpPr txBox="1">
              <a:spLocks noChangeArrowheads="1"/>
            </p:cNvSpPr>
            <p:nvPr/>
          </p:nvSpPr>
          <p:spPr bwMode="auto">
            <a:xfrm>
              <a:off x="4512" y="2545"/>
              <a:ext cx="1008" cy="163"/>
            </a:xfrm>
            <a:prstGeom prst="rect">
              <a:avLst/>
            </a:prstGeom>
            <a:solidFill>
              <a:schemeClr val="accent2"/>
            </a:solidFill>
            <a:ln w="9525">
              <a:solidFill>
                <a:schemeClr val="bg1"/>
              </a:solidFill>
              <a:miter lim="800000"/>
              <a:headEnd/>
              <a:tailEnd/>
            </a:ln>
          </p:spPr>
          <p:txBody>
            <a:bodyPr>
              <a:spAutoFit/>
            </a:bodyPr>
            <a:lstStyle/>
            <a:p>
              <a:pPr algn="ctr"/>
              <a:r>
                <a:rPr lang="es-CL" sz="1100" b="1">
                  <a:latin typeface="Arial" pitchFamily="34" charset="0"/>
                  <a:cs typeface="Arial" pitchFamily="34" charset="0"/>
                </a:rPr>
                <a:t>Proveedores</a:t>
              </a:r>
              <a:endParaRPr lang="es-ES" sz="1100" b="1">
                <a:latin typeface="Arial" pitchFamily="34" charset="0"/>
                <a:cs typeface="Arial" pitchFamily="34" charset="0"/>
              </a:endParaRPr>
            </a:p>
          </p:txBody>
        </p:sp>
        <p:sp>
          <p:nvSpPr>
            <p:cNvPr id="66" name="Text Box 29"/>
            <p:cNvSpPr txBox="1">
              <a:spLocks noChangeArrowheads="1"/>
            </p:cNvSpPr>
            <p:nvPr/>
          </p:nvSpPr>
          <p:spPr bwMode="auto">
            <a:xfrm>
              <a:off x="3120" y="2411"/>
              <a:ext cx="1008" cy="163"/>
            </a:xfrm>
            <a:prstGeom prst="rect">
              <a:avLst/>
            </a:prstGeom>
            <a:solidFill>
              <a:schemeClr val="accent3"/>
            </a:solidFill>
            <a:ln w="9525">
              <a:solidFill>
                <a:schemeClr val="bg1"/>
              </a:solidFill>
              <a:miter lim="800000"/>
              <a:headEnd/>
              <a:tailEnd/>
            </a:ln>
          </p:spPr>
          <p:txBody>
            <a:bodyPr>
              <a:spAutoFit/>
            </a:bodyPr>
            <a:lstStyle/>
            <a:p>
              <a:pPr algn="ctr"/>
              <a:r>
                <a:rPr lang="es-CL" sz="1100" b="1" dirty="0">
                  <a:latin typeface="Arial" pitchFamily="34" charset="0"/>
                  <a:cs typeface="Arial" pitchFamily="34" charset="0"/>
                </a:rPr>
                <a:t>Subida Catálogo</a:t>
              </a:r>
              <a:endParaRPr lang="es-ES" sz="1100" b="1" dirty="0">
                <a:latin typeface="Arial" pitchFamily="34" charset="0"/>
                <a:cs typeface="Arial" pitchFamily="34" charset="0"/>
              </a:endParaRPr>
            </a:p>
          </p:txBody>
        </p:sp>
        <p:sp>
          <p:nvSpPr>
            <p:cNvPr id="67" name="Text Box 30"/>
            <p:cNvSpPr txBox="1">
              <a:spLocks noChangeArrowheads="1"/>
            </p:cNvSpPr>
            <p:nvPr/>
          </p:nvSpPr>
          <p:spPr bwMode="auto">
            <a:xfrm>
              <a:off x="2352" y="3176"/>
              <a:ext cx="1008" cy="466"/>
            </a:xfrm>
            <a:prstGeom prst="rect">
              <a:avLst/>
            </a:prstGeom>
            <a:solidFill>
              <a:schemeClr val="tx2"/>
            </a:solidFill>
            <a:ln w="9525">
              <a:solidFill>
                <a:schemeClr val="bg1"/>
              </a:solidFill>
              <a:miter lim="800000"/>
              <a:headEnd/>
              <a:tailEnd/>
            </a:ln>
          </p:spPr>
          <p:txBody>
            <a:bodyPr>
              <a:spAutoFit/>
            </a:bodyPr>
            <a:lstStyle/>
            <a:p>
              <a:pPr algn="ctr"/>
              <a:r>
                <a:rPr lang="es-CL" sz="1400" b="1" dirty="0">
                  <a:latin typeface="Arial" pitchFamily="34" charset="0"/>
                  <a:cs typeface="Arial" pitchFamily="34" charset="0"/>
                </a:rPr>
                <a:t>Proceso Detección de Necesidades</a:t>
              </a:r>
              <a:endParaRPr lang="es-ES" sz="1400" b="1" dirty="0">
                <a:latin typeface="Arial" pitchFamily="34" charset="0"/>
                <a:cs typeface="Arial" pitchFamily="34" charset="0"/>
              </a:endParaRPr>
            </a:p>
          </p:txBody>
        </p:sp>
        <p:sp>
          <p:nvSpPr>
            <p:cNvPr id="68" name="Text Box 31"/>
            <p:cNvSpPr txBox="1">
              <a:spLocks noChangeArrowheads="1"/>
            </p:cNvSpPr>
            <p:nvPr/>
          </p:nvSpPr>
          <p:spPr bwMode="auto">
            <a:xfrm>
              <a:off x="2343" y="3666"/>
              <a:ext cx="1007" cy="332"/>
            </a:xfrm>
            <a:prstGeom prst="rect">
              <a:avLst/>
            </a:prstGeom>
            <a:solidFill>
              <a:schemeClr val="tx2"/>
            </a:solidFill>
            <a:ln w="9525" algn="ctr">
              <a:solidFill>
                <a:schemeClr val="bg1"/>
              </a:solidFill>
              <a:miter lim="800000"/>
              <a:headEnd/>
              <a:tailEnd/>
            </a:ln>
          </p:spPr>
          <p:txBody>
            <a:bodyPr wrap="square">
              <a:spAutoFit/>
            </a:bodyPr>
            <a:lstStyle/>
            <a:p>
              <a:pPr algn="ctr"/>
              <a:r>
                <a:rPr lang="es-CL" sz="1400" b="1" dirty="0">
                  <a:latin typeface="Arial" pitchFamily="34" charset="0"/>
                  <a:cs typeface="Arial" pitchFamily="34" charset="0"/>
                </a:rPr>
                <a:t>Análisis de Resultados</a:t>
              </a:r>
              <a:endParaRPr lang="es-ES" sz="1400" b="1" dirty="0">
                <a:latin typeface="Arial" pitchFamily="34" charset="0"/>
                <a:cs typeface="Arial" pitchFamily="34" charset="0"/>
              </a:endParaRPr>
            </a:p>
          </p:txBody>
        </p:sp>
        <p:sp>
          <p:nvSpPr>
            <p:cNvPr id="69" name="Text Box 32"/>
            <p:cNvSpPr txBox="1">
              <a:spLocks noChangeArrowheads="1"/>
            </p:cNvSpPr>
            <p:nvPr/>
          </p:nvSpPr>
          <p:spPr bwMode="auto">
            <a:xfrm>
              <a:off x="3744" y="3266"/>
              <a:ext cx="1008" cy="332"/>
            </a:xfrm>
            <a:prstGeom prst="rect">
              <a:avLst/>
            </a:prstGeom>
            <a:solidFill>
              <a:schemeClr val="accent1"/>
            </a:solidFill>
            <a:ln w="9525" algn="ctr">
              <a:solidFill>
                <a:schemeClr val="bg1"/>
              </a:solidFill>
              <a:miter lim="800000"/>
              <a:headEnd/>
              <a:tailEnd/>
            </a:ln>
          </p:spPr>
          <p:txBody>
            <a:bodyPr>
              <a:spAutoFit/>
            </a:bodyPr>
            <a:lstStyle/>
            <a:p>
              <a:pPr algn="ctr"/>
              <a:r>
                <a:rPr lang="es-CL" sz="1400" b="1">
                  <a:latin typeface="Arial" pitchFamily="34" charset="0"/>
                  <a:cs typeface="Arial" pitchFamily="34" charset="0"/>
                </a:rPr>
                <a:t>Estrategia Comercial</a:t>
              </a:r>
              <a:endParaRPr lang="es-ES" sz="1400" b="1">
                <a:latin typeface="Arial" pitchFamily="34" charset="0"/>
                <a:cs typeface="Arial" pitchFamily="34" charset="0"/>
              </a:endParaRPr>
            </a:p>
          </p:txBody>
        </p:sp>
        <p:sp>
          <p:nvSpPr>
            <p:cNvPr id="70" name="Rectangle 33"/>
            <p:cNvSpPr>
              <a:spLocks noChangeArrowheads="1"/>
            </p:cNvSpPr>
            <p:nvPr/>
          </p:nvSpPr>
          <p:spPr bwMode="auto">
            <a:xfrm>
              <a:off x="300" y="912"/>
              <a:ext cx="998" cy="1320"/>
            </a:xfrm>
            <a:prstGeom prst="rect">
              <a:avLst/>
            </a:prstGeom>
            <a:noFill/>
            <a:ln w="6350" algn="ctr">
              <a:noFill/>
              <a:miter lim="800000"/>
              <a:headEnd/>
              <a:tailEnd/>
            </a:ln>
          </p:spPr>
          <p:txBody>
            <a:bodyPr wrap="none" anchor="ctr"/>
            <a:lstStyle/>
            <a:p>
              <a:endParaRPr lang="es-CL" b="1">
                <a:latin typeface="Arial" pitchFamily="34" charset="0"/>
                <a:cs typeface="Arial" pitchFamily="34" charset="0"/>
              </a:endParaRPr>
            </a:p>
          </p:txBody>
        </p:sp>
        <p:sp>
          <p:nvSpPr>
            <p:cNvPr id="71" name="Rectangle 34"/>
            <p:cNvSpPr>
              <a:spLocks noChangeArrowheads="1"/>
            </p:cNvSpPr>
            <p:nvPr/>
          </p:nvSpPr>
          <p:spPr bwMode="auto">
            <a:xfrm>
              <a:off x="1694" y="1071"/>
              <a:ext cx="998" cy="893"/>
            </a:xfrm>
            <a:prstGeom prst="rect">
              <a:avLst/>
            </a:prstGeom>
            <a:noFill/>
            <a:ln w="6350" algn="ctr">
              <a:noFill/>
              <a:miter lim="800000"/>
              <a:headEnd/>
              <a:tailEnd/>
            </a:ln>
          </p:spPr>
          <p:txBody>
            <a:bodyPr wrap="none" anchor="ctr"/>
            <a:lstStyle/>
            <a:p>
              <a:endParaRPr lang="es-CL" b="1">
                <a:latin typeface="Arial" pitchFamily="34" charset="0"/>
                <a:cs typeface="Arial" pitchFamily="34" charset="0"/>
              </a:endParaRPr>
            </a:p>
          </p:txBody>
        </p:sp>
        <p:sp>
          <p:nvSpPr>
            <p:cNvPr id="72" name="Rectangle 35"/>
            <p:cNvSpPr>
              <a:spLocks noChangeArrowheads="1"/>
            </p:cNvSpPr>
            <p:nvPr/>
          </p:nvSpPr>
          <p:spPr bwMode="auto">
            <a:xfrm>
              <a:off x="3124" y="1295"/>
              <a:ext cx="998" cy="1149"/>
            </a:xfrm>
            <a:prstGeom prst="rect">
              <a:avLst/>
            </a:prstGeom>
            <a:noFill/>
            <a:ln w="6350" algn="ctr">
              <a:noFill/>
              <a:miter lim="800000"/>
              <a:headEnd/>
              <a:tailEnd/>
            </a:ln>
          </p:spPr>
          <p:txBody>
            <a:bodyPr wrap="none" anchor="ctr"/>
            <a:lstStyle/>
            <a:p>
              <a:endParaRPr lang="es-CL" b="1">
                <a:latin typeface="Arial" pitchFamily="34" charset="0"/>
                <a:cs typeface="Arial" pitchFamily="34" charset="0"/>
              </a:endParaRPr>
            </a:p>
          </p:txBody>
        </p:sp>
        <p:sp>
          <p:nvSpPr>
            <p:cNvPr id="73" name="Rectangle 36"/>
            <p:cNvSpPr>
              <a:spLocks noChangeArrowheads="1"/>
            </p:cNvSpPr>
            <p:nvPr/>
          </p:nvSpPr>
          <p:spPr bwMode="auto">
            <a:xfrm>
              <a:off x="4518" y="1825"/>
              <a:ext cx="998" cy="876"/>
            </a:xfrm>
            <a:prstGeom prst="rect">
              <a:avLst/>
            </a:prstGeom>
            <a:noFill/>
            <a:ln w="6350" algn="ctr">
              <a:noFill/>
              <a:miter lim="800000"/>
              <a:headEnd/>
              <a:tailEnd/>
            </a:ln>
          </p:spPr>
          <p:txBody>
            <a:bodyPr wrap="none" anchor="ctr"/>
            <a:lstStyle/>
            <a:p>
              <a:endParaRPr lang="es-CL" b="1">
                <a:latin typeface="Arial" pitchFamily="34" charset="0"/>
                <a:cs typeface="Arial" pitchFamily="34" charset="0"/>
              </a:endParaRPr>
            </a:p>
          </p:txBody>
        </p:sp>
        <p:sp>
          <p:nvSpPr>
            <p:cNvPr id="47" name="Text Box 10"/>
            <p:cNvSpPr txBox="1">
              <a:spLocks noChangeArrowheads="1"/>
            </p:cNvSpPr>
            <p:nvPr/>
          </p:nvSpPr>
          <p:spPr bwMode="auto">
            <a:xfrm>
              <a:off x="1680" y="1778"/>
              <a:ext cx="1008" cy="163"/>
            </a:xfrm>
            <a:prstGeom prst="rect">
              <a:avLst/>
            </a:prstGeom>
            <a:solidFill>
              <a:schemeClr val="accent4"/>
            </a:solidFill>
            <a:ln w="9525">
              <a:solidFill>
                <a:schemeClr val="bg1"/>
              </a:solidFill>
              <a:miter lim="800000"/>
              <a:headEnd/>
              <a:tailEnd/>
            </a:ln>
          </p:spPr>
          <p:txBody>
            <a:bodyPr>
              <a:spAutoFit/>
            </a:bodyPr>
            <a:lstStyle/>
            <a:p>
              <a:pPr algn="ctr"/>
              <a:r>
                <a:rPr lang="es-CL" sz="1100" b="1" dirty="0">
                  <a:latin typeface="Arial" pitchFamily="34" charset="0"/>
                  <a:cs typeface="Arial" pitchFamily="34" charset="0"/>
                </a:rPr>
                <a:t>Adjudicación</a:t>
              </a:r>
              <a:endParaRPr lang="es-ES" sz="1100" b="1" dirty="0">
                <a:latin typeface="Arial" pitchFamily="34" charset="0"/>
                <a:cs typeface="Arial" pitchFamily="34" charset="0"/>
              </a:endParaRPr>
            </a:p>
          </p:txBody>
        </p:sp>
      </p:grpSp>
      <p:sp>
        <p:nvSpPr>
          <p:cNvPr id="36"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
        <p:nvSpPr>
          <p:cNvPr id="37" name="Text Box 10"/>
          <p:cNvSpPr txBox="1">
            <a:spLocks noChangeArrowheads="1"/>
          </p:cNvSpPr>
          <p:nvPr/>
        </p:nvSpPr>
        <p:spPr bwMode="auto">
          <a:xfrm>
            <a:off x="2627784" y="2924944"/>
            <a:ext cx="1624620" cy="261324"/>
          </a:xfrm>
          <a:prstGeom prst="rect">
            <a:avLst/>
          </a:prstGeom>
          <a:solidFill>
            <a:schemeClr val="accent4"/>
          </a:solidFill>
          <a:ln w="9525">
            <a:solidFill>
              <a:schemeClr val="bg1"/>
            </a:solidFill>
            <a:miter lim="800000"/>
            <a:headEnd/>
            <a:tailEnd/>
          </a:ln>
        </p:spPr>
        <p:txBody>
          <a:bodyPr>
            <a:spAutoFit/>
          </a:bodyPr>
          <a:lstStyle/>
          <a:p>
            <a:pPr algn="ctr"/>
            <a:r>
              <a:rPr lang="es-CL" sz="1100" b="1" dirty="0" smtClean="0">
                <a:latin typeface="Arial" pitchFamily="34" charset="0"/>
                <a:cs typeface="Arial" pitchFamily="34" charset="0"/>
              </a:rPr>
              <a:t>Refrendo</a:t>
            </a:r>
            <a:endParaRPr lang="es-ES" sz="1100" b="1"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79388" y="2781300"/>
            <a:ext cx="1677987" cy="1804988"/>
            <a:chOff x="0" y="2032"/>
            <a:chExt cx="1057" cy="1137"/>
          </a:xfrm>
        </p:grpSpPr>
        <p:sp>
          <p:nvSpPr>
            <p:cNvPr id="6" name="Freeform 11"/>
            <p:cNvSpPr>
              <a:spLocks/>
            </p:cNvSpPr>
            <p:nvPr/>
          </p:nvSpPr>
          <p:spPr bwMode="auto">
            <a:xfrm>
              <a:off x="83" y="3057"/>
              <a:ext cx="189" cy="112"/>
            </a:xfrm>
            <a:custGeom>
              <a:avLst/>
              <a:gdLst>
                <a:gd name="T0" fmla="*/ 120 w 189"/>
                <a:gd name="T1" fmla="*/ 0 h 112"/>
                <a:gd name="T2" fmla="*/ 24 w 189"/>
                <a:gd name="T3" fmla="*/ 9 h 112"/>
                <a:gd name="T4" fmla="*/ 15 w 189"/>
                <a:gd name="T5" fmla="*/ 17 h 112"/>
                <a:gd name="T6" fmla="*/ 9 w 189"/>
                <a:gd name="T7" fmla="*/ 25 h 112"/>
                <a:gd name="T8" fmla="*/ 4 w 189"/>
                <a:gd name="T9" fmla="*/ 35 h 112"/>
                <a:gd name="T10" fmla="*/ 0 w 189"/>
                <a:gd name="T11" fmla="*/ 50 h 112"/>
                <a:gd name="T12" fmla="*/ 1 w 189"/>
                <a:gd name="T13" fmla="*/ 68 h 112"/>
                <a:gd name="T14" fmla="*/ 4 w 189"/>
                <a:gd name="T15" fmla="*/ 77 h 112"/>
                <a:gd name="T16" fmla="*/ 9 w 189"/>
                <a:gd name="T17" fmla="*/ 87 h 112"/>
                <a:gd name="T18" fmla="*/ 19 w 189"/>
                <a:gd name="T19" fmla="*/ 96 h 112"/>
                <a:gd name="T20" fmla="*/ 31 w 189"/>
                <a:gd name="T21" fmla="*/ 104 h 112"/>
                <a:gd name="T22" fmla="*/ 43 w 189"/>
                <a:gd name="T23" fmla="*/ 108 h 112"/>
                <a:gd name="T24" fmla="*/ 53 w 189"/>
                <a:gd name="T25" fmla="*/ 110 h 112"/>
                <a:gd name="T26" fmla="*/ 67 w 189"/>
                <a:gd name="T27" fmla="*/ 111 h 112"/>
                <a:gd name="T28" fmla="*/ 66 w 189"/>
                <a:gd name="T29" fmla="*/ 110 h 112"/>
                <a:gd name="T30" fmla="*/ 141 w 189"/>
                <a:gd name="T31" fmla="*/ 103 h 112"/>
                <a:gd name="T32" fmla="*/ 188 w 189"/>
                <a:gd name="T33" fmla="*/ 0 h 112"/>
                <a:gd name="T34" fmla="*/ 120 w 189"/>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12"/>
                <a:gd name="T56" fmla="*/ 189 w 189"/>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12">
                  <a:moveTo>
                    <a:pt x="120" y="0"/>
                  </a:moveTo>
                  <a:lnTo>
                    <a:pt x="24" y="9"/>
                  </a:lnTo>
                  <a:lnTo>
                    <a:pt x="15" y="17"/>
                  </a:lnTo>
                  <a:lnTo>
                    <a:pt x="9" y="25"/>
                  </a:lnTo>
                  <a:lnTo>
                    <a:pt x="4" y="35"/>
                  </a:lnTo>
                  <a:lnTo>
                    <a:pt x="0" y="50"/>
                  </a:lnTo>
                  <a:lnTo>
                    <a:pt x="1" y="68"/>
                  </a:lnTo>
                  <a:lnTo>
                    <a:pt x="4" y="77"/>
                  </a:lnTo>
                  <a:lnTo>
                    <a:pt x="9" y="87"/>
                  </a:lnTo>
                  <a:lnTo>
                    <a:pt x="19" y="96"/>
                  </a:lnTo>
                  <a:lnTo>
                    <a:pt x="31" y="104"/>
                  </a:lnTo>
                  <a:lnTo>
                    <a:pt x="43" y="108"/>
                  </a:lnTo>
                  <a:lnTo>
                    <a:pt x="53" y="110"/>
                  </a:lnTo>
                  <a:lnTo>
                    <a:pt x="67" y="111"/>
                  </a:lnTo>
                  <a:lnTo>
                    <a:pt x="66" y="110"/>
                  </a:lnTo>
                  <a:lnTo>
                    <a:pt x="141" y="103"/>
                  </a:lnTo>
                  <a:lnTo>
                    <a:pt x="188" y="0"/>
                  </a:lnTo>
                  <a:lnTo>
                    <a:pt x="120" y="0"/>
                  </a:lnTo>
                </a:path>
              </a:pathLst>
            </a:custGeom>
            <a:solidFill>
              <a:srgbClr val="808080"/>
            </a:solidFill>
            <a:ln w="25400" cap="rnd">
              <a:solidFill>
                <a:srgbClr val="000000"/>
              </a:solidFill>
              <a:round/>
              <a:headEnd/>
              <a:tailEnd/>
            </a:ln>
          </p:spPr>
          <p:txBody>
            <a:bodyPr/>
            <a:lstStyle/>
            <a:p>
              <a:endParaRPr lang="es-CR"/>
            </a:p>
          </p:txBody>
        </p:sp>
        <p:sp>
          <p:nvSpPr>
            <p:cNvPr id="7" name="Freeform 12"/>
            <p:cNvSpPr>
              <a:spLocks/>
            </p:cNvSpPr>
            <p:nvPr/>
          </p:nvSpPr>
          <p:spPr bwMode="auto">
            <a:xfrm>
              <a:off x="0" y="2032"/>
              <a:ext cx="1057" cy="1136"/>
            </a:xfrm>
            <a:custGeom>
              <a:avLst/>
              <a:gdLst>
                <a:gd name="T0" fmla="*/ 59 w 1057"/>
                <a:gd name="T1" fmla="*/ 4 h 1136"/>
                <a:gd name="T2" fmla="*/ 38 w 1057"/>
                <a:gd name="T3" fmla="*/ 19 h 1136"/>
                <a:gd name="T4" fmla="*/ 11 w 1057"/>
                <a:gd name="T5" fmla="*/ 51 h 1136"/>
                <a:gd name="T6" fmla="*/ 2 w 1057"/>
                <a:gd name="T7" fmla="*/ 83 h 1136"/>
                <a:gd name="T8" fmla="*/ 0 w 1057"/>
                <a:gd name="T9" fmla="*/ 122 h 1136"/>
                <a:gd name="T10" fmla="*/ 5 w 1057"/>
                <a:gd name="T11" fmla="*/ 155 h 1136"/>
                <a:gd name="T12" fmla="*/ 19 w 1057"/>
                <a:gd name="T13" fmla="*/ 209 h 1136"/>
                <a:gd name="T14" fmla="*/ 56 w 1057"/>
                <a:gd name="T15" fmla="*/ 299 h 1136"/>
                <a:gd name="T16" fmla="*/ 101 w 1057"/>
                <a:gd name="T17" fmla="*/ 400 h 1136"/>
                <a:gd name="T18" fmla="*/ 143 w 1057"/>
                <a:gd name="T19" fmla="*/ 503 h 1136"/>
                <a:gd name="T20" fmla="*/ 175 w 1057"/>
                <a:gd name="T21" fmla="*/ 638 h 1136"/>
                <a:gd name="T22" fmla="*/ 194 w 1057"/>
                <a:gd name="T23" fmla="*/ 802 h 1136"/>
                <a:gd name="T24" fmla="*/ 203 w 1057"/>
                <a:gd name="T25" fmla="*/ 918 h 1136"/>
                <a:gd name="T26" fmla="*/ 203 w 1057"/>
                <a:gd name="T27" fmla="*/ 1006 h 1136"/>
                <a:gd name="T28" fmla="*/ 191 w 1057"/>
                <a:gd name="T29" fmla="*/ 1072 h 1136"/>
                <a:gd name="T30" fmla="*/ 175 w 1057"/>
                <a:gd name="T31" fmla="*/ 1110 h 1136"/>
                <a:gd name="T32" fmla="*/ 159 w 1057"/>
                <a:gd name="T33" fmla="*/ 1128 h 1136"/>
                <a:gd name="T34" fmla="*/ 246 w 1057"/>
                <a:gd name="T35" fmla="*/ 1125 h 1136"/>
                <a:gd name="T36" fmla="*/ 578 w 1057"/>
                <a:gd name="T37" fmla="*/ 1082 h 1136"/>
                <a:gd name="T38" fmla="*/ 880 w 1057"/>
                <a:gd name="T39" fmla="*/ 1057 h 1136"/>
                <a:gd name="T40" fmla="*/ 1005 w 1057"/>
                <a:gd name="T41" fmla="*/ 1060 h 1136"/>
                <a:gd name="T42" fmla="*/ 1030 w 1057"/>
                <a:gd name="T43" fmla="*/ 1041 h 1136"/>
                <a:gd name="T44" fmla="*/ 1048 w 1057"/>
                <a:gd name="T45" fmla="*/ 998 h 1136"/>
                <a:gd name="T46" fmla="*/ 1056 w 1057"/>
                <a:gd name="T47" fmla="*/ 937 h 1136"/>
                <a:gd name="T48" fmla="*/ 1054 w 1057"/>
                <a:gd name="T49" fmla="*/ 860 h 1136"/>
                <a:gd name="T50" fmla="*/ 1043 w 1057"/>
                <a:gd name="T51" fmla="*/ 745 h 1136"/>
                <a:gd name="T52" fmla="*/ 1008 w 1057"/>
                <a:gd name="T53" fmla="*/ 598 h 1136"/>
                <a:gd name="T54" fmla="*/ 966 w 1057"/>
                <a:gd name="T55" fmla="*/ 466 h 1136"/>
                <a:gd name="T56" fmla="*/ 918 w 1057"/>
                <a:gd name="T57" fmla="*/ 343 h 1136"/>
                <a:gd name="T58" fmla="*/ 864 w 1057"/>
                <a:gd name="T59" fmla="*/ 208 h 1136"/>
                <a:gd name="T60" fmla="*/ 846 w 1057"/>
                <a:gd name="T61" fmla="*/ 148 h 1136"/>
                <a:gd name="T62" fmla="*/ 843 w 1057"/>
                <a:gd name="T63" fmla="*/ 102 h 1136"/>
                <a:gd name="T64" fmla="*/ 864 w 1057"/>
                <a:gd name="T65" fmla="*/ 10 h 1136"/>
                <a:gd name="T66" fmla="*/ 67 w 1057"/>
                <a:gd name="T67" fmla="*/ 2 h 1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7"/>
                <a:gd name="T103" fmla="*/ 0 h 1136"/>
                <a:gd name="T104" fmla="*/ 1057 w 1057"/>
                <a:gd name="T105" fmla="*/ 1136 h 1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7" h="1136">
                  <a:moveTo>
                    <a:pt x="67" y="2"/>
                  </a:moveTo>
                  <a:lnTo>
                    <a:pt x="59" y="4"/>
                  </a:lnTo>
                  <a:lnTo>
                    <a:pt x="50" y="9"/>
                  </a:lnTo>
                  <a:lnTo>
                    <a:pt x="38" y="19"/>
                  </a:lnTo>
                  <a:lnTo>
                    <a:pt x="22" y="35"/>
                  </a:lnTo>
                  <a:lnTo>
                    <a:pt x="11" y="51"/>
                  </a:lnTo>
                  <a:lnTo>
                    <a:pt x="5" y="68"/>
                  </a:lnTo>
                  <a:lnTo>
                    <a:pt x="2" y="83"/>
                  </a:lnTo>
                  <a:lnTo>
                    <a:pt x="0" y="103"/>
                  </a:lnTo>
                  <a:lnTo>
                    <a:pt x="0" y="122"/>
                  </a:lnTo>
                  <a:lnTo>
                    <a:pt x="3" y="139"/>
                  </a:lnTo>
                  <a:lnTo>
                    <a:pt x="5" y="155"/>
                  </a:lnTo>
                  <a:lnTo>
                    <a:pt x="8" y="170"/>
                  </a:lnTo>
                  <a:lnTo>
                    <a:pt x="19" y="209"/>
                  </a:lnTo>
                  <a:lnTo>
                    <a:pt x="34" y="252"/>
                  </a:lnTo>
                  <a:lnTo>
                    <a:pt x="56" y="299"/>
                  </a:lnTo>
                  <a:lnTo>
                    <a:pt x="78" y="353"/>
                  </a:lnTo>
                  <a:lnTo>
                    <a:pt x="101" y="400"/>
                  </a:lnTo>
                  <a:lnTo>
                    <a:pt x="120" y="447"/>
                  </a:lnTo>
                  <a:lnTo>
                    <a:pt x="143" y="503"/>
                  </a:lnTo>
                  <a:lnTo>
                    <a:pt x="162" y="576"/>
                  </a:lnTo>
                  <a:lnTo>
                    <a:pt x="175" y="638"/>
                  </a:lnTo>
                  <a:lnTo>
                    <a:pt x="187" y="717"/>
                  </a:lnTo>
                  <a:lnTo>
                    <a:pt x="194" y="802"/>
                  </a:lnTo>
                  <a:lnTo>
                    <a:pt x="203" y="877"/>
                  </a:lnTo>
                  <a:lnTo>
                    <a:pt x="203" y="918"/>
                  </a:lnTo>
                  <a:lnTo>
                    <a:pt x="203" y="972"/>
                  </a:lnTo>
                  <a:lnTo>
                    <a:pt x="203" y="1006"/>
                  </a:lnTo>
                  <a:lnTo>
                    <a:pt x="201" y="1039"/>
                  </a:lnTo>
                  <a:lnTo>
                    <a:pt x="191" y="1072"/>
                  </a:lnTo>
                  <a:lnTo>
                    <a:pt x="184" y="1092"/>
                  </a:lnTo>
                  <a:lnTo>
                    <a:pt x="175" y="1110"/>
                  </a:lnTo>
                  <a:lnTo>
                    <a:pt x="166" y="1121"/>
                  </a:lnTo>
                  <a:lnTo>
                    <a:pt x="159" y="1128"/>
                  </a:lnTo>
                  <a:lnTo>
                    <a:pt x="152" y="1135"/>
                  </a:lnTo>
                  <a:lnTo>
                    <a:pt x="246" y="1125"/>
                  </a:lnTo>
                  <a:lnTo>
                    <a:pt x="428" y="1100"/>
                  </a:lnTo>
                  <a:lnTo>
                    <a:pt x="578" y="1082"/>
                  </a:lnTo>
                  <a:lnTo>
                    <a:pt x="751" y="1063"/>
                  </a:lnTo>
                  <a:lnTo>
                    <a:pt x="880" y="1057"/>
                  </a:lnTo>
                  <a:lnTo>
                    <a:pt x="979" y="1060"/>
                  </a:lnTo>
                  <a:lnTo>
                    <a:pt x="1005" y="1060"/>
                  </a:lnTo>
                  <a:lnTo>
                    <a:pt x="1021" y="1057"/>
                  </a:lnTo>
                  <a:lnTo>
                    <a:pt x="1030" y="1041"/>
                  </a:lnTo>
                  <a:lnTo>
                    <a:pt x="1040" y="1024"/>
                  </a:lnTo>
                  <a:lnTo>
                    <a:pt x="1048" y="998"/>
                  </a:lnTo>
                  <a:lnTo>
                    <a:pt x="1053" y="967"/>
                  </a:lnTo>
                  <a:lnTo>
                    <a:pt x="1056" y="937"/>
                  </a:lnTo>
                  <a:lnTo>
                    <a:pt x="1056" y="894"/>
                  </a:lnTo>
                  <a:lnTo>
                    <a:pt x="1054" y="860"/>
                  </a:lnTo>
                  <a:lnTo>
                    <a:pt x="1053" y="805"/>
                  </a:lnTo>
                  <a:lnTo>
                    <a:pt x="1043" y="745"/>
                  </a:lnTo>
                  <a:lnTo>
                    <a:pt x="1027" y="668"/>
                  </a:lnTo>
                  <a:lnTo>
                    <a:pt x="1008" y="598"/>
                  </a:lnTo>
                  <a:lnTo>
                    <a:pt x="992" y="535"/>
                  </a:lnTo>
                  <a:lnTo>
                    <a:pt x="966" y="466"/>
                  </a:lnTo>
                  <a:lnTo>
                    <a:pt x="941" y="403"/>
                  </a:lnTo>
                  <a:lnTo>
                    <a:pt x="918" y="343"/>
                  </a:lnTo>
                  <a:lnTo>
                    <a:pt x="883" y="258"/>
                  </a:lnTo>
                  <a:lnTo>
                    <a:pt x="864" y="208"/>
                  </a:lnTo>
                  <a:lnTo>
                    <a:pt x="852" y="174"/>
                  </a:lnTo>
                  <a:lnTo>
                    <a:pt x="846" y="148"/>
                  </a:lnTo>
                  <a:lnTo>
                    <a:pt x="843" y="123"/>
                  </a:lnTo>
                  <a:lnTo>
                    <a:pt x="843" y="102"/>
                  </a:lnTo>
                  <a:lnTo>
                    <a:pt x="857" y="26"/>
                  </a:lnTo>
                  <a:lnTo>
                    <a:pt x="864" y="10"/>
                  </a:lnTo>
                  <a:lnTo>
                    <a:pt x="77" y="0"/>
                  </a:lnTo>
                  <a:lnTo>
                    <a:pt x="67" y="2"/>
                  </a:lnTo>
                </a:path>
              </a:pathLst>
            </a:custGeom>
            <a:solidFill>
              <a:srgbClr val="FFFFFF"/>
            </a:solidFill>
            <a:ln w="25400" cap="rnd">
              <a:solidFill>
                <a:srgbClr val="000000"/>
              </a:solidFill>
              <a:round/>
              <a:headEnd/>
              <a:tailEnd/>
            </a:ln>
          </p:spPr>
          <p:txBody>
            <a:bodyPr/>
            <a:lstStyle/>
            <a:p>
              <a:endParaRPr lang="es-CR"/>
            </a:p>
          </p:txBody>
        </p:sp>
        <p:sp>
          <p:nvSpPr>
            <p:cNvPr id="8" name="Freeform 13"/>
            <p:cNvSpPr>
              <a:spLocks/>
            </p:cNvSpPr>
            <p:nvPr/>
          </p:nvSpPr>
          <p:spPr bwMode="auto">
            <a:xfrm>
              <a:off x="55" y="2084"/>
              <a:ext cx="89" cy="75"/>
            </a:xfrm>
            <a:custGeom>
              <a:avLst/>
              <a:gdLst>
                <a:gd name="T0" fmla="*/ 88 w 89"/>
                <a:gd name="T1" fmla="*/ 5 h 75"/>
                <a:gd name="T2" fmla="*/ 65 w 89"/>
                <a:gd name="T3" fmla="*/ 68 h 75"/>
                <a:gd name="T4" fmla="*/ 43 w 89"/>
                <a:gd name="T5" fmla="*/ 74 h 75"/>
                <a:gd name="T6" fmla="*/ 31 w 89"/>
                <a:gd name="T7" fmla="*/ 73 h 75"/>
                <a:gd name="T8" fmla="*/ 20 w 89"/>
                <a:gd name="T9" fmla="*/ 69 h 75"/>
                <a:gd name="T10" fmla="*/ 11 w 89"/>
                <a:gd name="T11" fmla="*/ 61 h 75"/>
                <a:gd name="T12" fmla="*/ 5 w 89"/>
                <a:gd name="T13" fmla="*/ 54 h 75"/>
                <a:gd name="T14" fmla="*/ 2 w 89"/>
                <a:gd name="T15" fmla="*/ 45 h 75"/>
                <a:gd name="T16" fmla="*/ 0 w 89"/>
                <a:gd name="T17" fmla="*/ 36 h 75"/>
                <a:gd name="T18" fmla="*/ 1 w 89"/>
                <a:gd name="T19" fmla="*/ 26 h 75"/>
                <a:gd name="T20" fmla="*/ 4 w 89"/>
                <a:gd name="T21" fmla="*/ 18 h 75"/>
                <a:gd name="T22" fmla="*/ 10 w 89"/>
                <a:gd name="T23" fmla="*/ 11 h 75"/>
                <a:gd name="T24" fmla="*/ 18 w 89"/>
                <a:gd name="T25" fmla="*/ 6 h 75"/>
                <a:gd name="T26" fmla="*/ 28 w 89"/>
                <a:gd name="T27" fmla="*/ 4 h 75"/>
                <a:gd name="T28" fmla="*/ 36 w 89"/>
                <a:gd name="T29" fmla="*/ 2 h 75"/>
                <a:gd name="T30" fmla="*/ 45 w 89"/>
                <a:gd name="T31" fmla="*/ 1 h 75"/>
                <a:gd name="T32" fmla="*/ 52 w 89"/>
                <a:gd name="T33" fmla="*/ 1 h 75"/>
                <a:gd name="T34" fmla="*/ 62 w 89"/>
                <a:gd name="T35" fmla="*/ 0 h 75"/>
                <a:gd name="T36" fmla="*/ 88 w 89"/>
                <a:gd name="T37" fmla="*/ 5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75"/>
                <a:gd name="T59" fmla="*/ 89 w 89"/>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75">
                  <a:moveTo>
                    <a:pt x="88" y="5"/>
                  </a:moveTo>
                  <a:lnTo>
                    <a:pt x="65" y="68"/>
                  </a:lnTo>
                  <a:lnTo>
                    <a:pt x="43" y="74"/>
                  </a:lnTo>
                  <a:lnTo>
                    <a:pt x="31" y="73"/>
                  </a:lnTo>
                  <a:lnTo>
                    <a:pt x="20" y="69"/>
                  </a:lnTo>
                  <a:lnTo>
                    <a:pt x="11" y="61"/>
                  </a:lnTo>
                  <a:lnTo>
                    <a:pt x="5" y="54"/>
                  </a:lnTo>
                  <a:lnTo>
                    <a:pt x="2" y="45"/>
                  </a:lnTo>
                  <a:lnTo>
                    <a:pt x="0" y="36"/>
                  </a:lnTo>
                  <a:lnTo>
                    <a:pt x="1" y="26"/>
                  </a:lnTo>
                  <a:lnTo>
                    <a:pt x="4" y="18"/>
                  </a:lnTo>
                  <a:lnTo>
                    <a:pt x="10" y="11"/>
                  </a:lnTo>
                  <a:lnTo>
                    <a:pt x="18" y="6"/>
                  </a:lnTo>
                  <a:lnTo>
                    <a:pt x="28" y="4"/>
                  </a:lnTo>
                  <a:lnTo>
                    <a:pt x="36" y="2"/>
                  </a:lnTo>
                  <a:lnTo>
                    <a:pt x="45" y="1"/>
                  </a:lnTo>
                  <a:lnTo>
                    <a:pt x="52" y="1"/>
                  </a:lnTo>
                  <a:lnTo>
                    <a:pt x="62" y="0"/>
                  </a:lnTo>
                  <a:lnTo>
                    <a:pt x="88" y="5"/>
                  </a:lnTo>
                </a:path>
              </a:pathLst>
            </a:custGeom>
            <a:solidFill>
              <a:srgbClr val="808080"/>
            </a:solidFill>
            <a:ln w="25400" cap="rnd">
              <a:solidFill>
                <a:srgbClr val="000000"/>
              </a:solidFill>
              <a:round/>
              <a:headEnd/>
              <a:tailEnd/>
            </a:ln>
          </p:spPr>
          <p:txBody>
            <a:bodyPr/>
            <a:lstStyle/>
            <a:p>
              <a:endParaRPr lang="es-CR"/>
            </a:p>
          </p:txBody>
        </p:sp>
        <p:sp>
          <p:nvSpPr>
            <p:cNvPr id="9" name="Freeform 14"/>
            <p:cNvSpPr>
              <a:spLocks/>
            </p:cNvSpPr>
            <p:nvPr/>
          </p:nvSpPr>
          <p:spPr bwMode="auto">
            <a:xfrm>
              <a:off x="88" y="2080"/>
              <a:ext cx="63" cy="62"/>
            </a:xfrm>
            <a:custGeom>
              <a:avLst/>
              <a:gdLst>
                <a:gd name="T0" fmla="*/ 0 w 63"/>
                <a:gd name="T1" fmla="*/ 7 h 62"/>
                <a:gd name="T2" fmla="*/ 11 w 63"/>
                <a:gd name="T3" fmla="*/ 15 h 62"/>
                <a:gd name="T4" fmla="*/ 17 w 63"/>
                <a:gd name="T5" fmla="*/ 23 h 62"/>
                <a:gd name="T6" fmla="*/ 20 w 63"/>
                <a:gd name="T7" fmla="*/ 31 h 62"/>
                <a:gd name="T8" fmla="*/ 20 w 63"/>
                <a:gd name="T9" fmla="*/ 43 h 62"/>
                <a:gd name="T10" fmla="*/ 18 w 63"/>
                <a:gd name="T11" fmla="*/ 52 h 62"/>
                <a:gd name="T12" fmla="*/ 11 w 63"/>
                <a:gd name="T13" fmla="*/ 61 h 62"/>
                <a:gd name="T14" fmla="*/ 62 w 63"/>
                <a:gd name="T15" fmla="*/ 50 h 62"/>
                <a:gd name="T16" fmla="*/ 58 w 63"/>
                <a:gd name="T17" fmla="*/ 0 h 62"/>
                <a:gd name="T18" fmla="*/ 0 w 63"/>
                <a:gd name="T19" fmla="*/ 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62"/>
                <a:gd name="T32" fmla="*/ 63 w 63"/>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62">
                  <a:moveTo>
                    <a:pt x="0" y="7"/>
                  </a:moveTo>
                  <a:lnTo>
                    <a:pt x="11" y="15"/>
                  </a:lnTo>
                  <a:lnTo>
                    <a:pt x="17" y="23"/>
                  </a:lnTo>
                  <a:lnTo>
                    <a:pt x="20" y="31"/>
                  </a:lnTo>
                  <a:lnTo>
                    <a:pt x="20" y="43"/>
                  </a:lnTo>
                  <a:lnTo>
                    <a:pt x="18" y="52"/>
                  </a:lnTo>
                  <a:lnTo>
                    <a:pt x="11" y="61"/>
                  </a:lnTo>
                  <a:lnTo>
                    <a:pt x="62" y="50"/>
                  </a:lnTo>
                  <a:lnTo>
                    <a:pt x="58" y="0"/>
                  </a:lnTo>
                  <a:lnTo>
                    <a:pt x="0" y="7"/>
                  </a:lnTo>
                </a:path>
              </a:pathLst>
            </a:custGeom>
            <a:solidFill>
              <a:srgbClr val="000000"/>
            </a:solidFill>
            <a:ln w="25400" cap="rnd">
              <a:solidFill>
                <a:srgbClr val="000000"/>
              </a:solidFill>
              <a:round/>
              <a:headEnd/>
              <a:tailEnd/>
            </a:ln>
          </p:spPr>
          <p:txBody>
            <a:bodyPr/>
            <a:lstStyle/>
            <a:p>
              <a:endParaRPr lang="es-CR"/>
            </a:p>
          </p:txBody>
        </p:sp>
        <p:sp>
          <p:nvSpPr>
            <p:cNvPr id="10" name="Freeform 15"/>
            <p:cNvSpPr>
              <a:spLocks/>
            </p:cNvSpPr>
            <p:nvPr/>
          </p:nvSpPr>
          <p:spPr bwMode="auto">
            <a:xfrm>
              <a:off x="72" y="2033"/>
              <a:ext cx="885" cy="126"/>
            </a:xfrm>
            <a:custGeom>
              <a:avLst/>
              <a:gdLst>
                <a:gd name="T0" fmla="*/ 836 w 885"/>
                <a:gd name="T1" fmla="*/ 9 h 126"/>
                <a:gd name="T2" fmla="*/ 0 w 885"/>
                <a:gd name="T3" fmla="*/ 0 h 126"/>
                <a:gd name="T4" fmla="*/ 23 w 885"/>
                <a:gd name="T5" fmla="*/ 4 h 126"/>
                <a:gd name="T6" fmla="*/ 32 w 885"/>
                <a:gd name="T7" fmla="*/ 6 h 126"/>
                <a:gd name="T8" fmla="*/ 41 w 885"/>
                <a:gd name="T9" fmla="*/ 10 h 126"/>
                <a:gd name="T10" fmla="*/ 47 w 885"/>
                <a:gd name="T11" fmla="*/ 16 h 126"/>
                <a:gd name="T12" fmla="*/ 54 w 885"/>
                <a:gd name="T13" fmla="*/ 24 h 126"/>
                <a:gd name="T14" fmla="*/ 57 w 885"/>
                <a:gd name="T15" fmla="*/ 34 h 126"/>
                <a:gd name="T16" fmla="*/ 59 w 885"/>
                <a:gd name="T17" fmla="*/ 44 h 126"/>
                <a:gd name="T18" fmla="*/ 60 w 885"/>
                <a:gd name="T19" fmla="*/ 55 h 126"/>
                <a:gd name="T20" fmla="*/ 61 w 885"/>
                <a:gd name="T21" fmla="*/ 64 h 126"/>
                <a:gd name="T22" fmla="*/ 59 w 885"/>
                <a:gd name="T23" fmla="*/ 77 h 126"/>
                <a:gd name="T24" fmla="*/ 57 w 885"/>
                <a:gd name="T25" fmla="*/ 89 h 126"/>
                <a:gd name="T26" fmla="*/ 51 w 885"/>
                <a:gd name="T27" fmla="*/ 100 h 126"/>
                <a:gd name="T28" fmla="*/ 42 w 885"/>
                <a:gd name="T29" fmla="*/ 111 h 126"/>
                <a:gd name="T30" fmla="*/ 31 w 885"/>
                <a:gd name="T31" fmla="*/ 118 h 126"/>
                <a:gd name="T32" fmla="*/ 22 w 885"/>
                <a:gd name="T33" fmla="*/ 125 h 126"/>
                <a:gd name="T34" fmla="*/ 77 w 885"/>
                <a:gd name="T35" fmla="*/ 119 h 126"/>
                <a:gd name="T36" fmla="*/ 138 w 885"/>
                <a:gd name="T37" fmla="*/ 109 h 126"/>
                <a:gd name="T38" fmla="*/ 234 w 885"/>
                <a:gd name="T39" fmla="*/ 103 h 126"/>
                <a:gd name="T40" fmla="*/ 314 w 885"/>
                <a:gd name="T41" fmla="*/ 97 h 126"/>
                <a:gd name="T42" fmla="*/ 411 w 885"/>
                <a:gd name="T43" fmla="*/ 97 h 126"/>
                <a:gd name="T44" fmla="*/ 516 w 885"/>
                <a:gd name="T45" fmla="*/ 100 h 126"/>
                <a:gd name="T46" fmla="*/ 647 w 885"/>
                <a:gd name="T47" fmla="*/ 103 h 126"/>
                <a:gd name="T48" fmla="*/ 772 w 885"/>
                <a:gd name="T49" fmla="*/ 113 h 126"/>
                <a:gd name="T50" fmla="*/ 824 w 885"/>
                <a:gd name="T51" fmla="*/ 122 h 126"/>
                <a:gd name="T52" fmla="*/ 838 w 885"/>
                <a:gd name="T53" fmla="*/ 124 h 126"/>
                <a:gd name="T54" fmla="*/ 854 w 885"/>
                <a:gd name="T55" fmla="*/ 124 h 126"/>
                <a:gd name="T56" fmla="*/ 865 w 885"/>
                <a:gd name="T57" fmla="*/ 122 h 126"/>
                <a:gd name="T58" fmla="*/ 875 w 885"/>
                <a:gd name="T59" fmla="*/ 113 h 126"/>
                <a:gd name="T60" fmla="*/ 880 w 885"/>
                <a:gd name="T61" fmla="*/ 101 h 126"/>
                <a:gd name="T62" fmla="*/ 883 w 885"/>
                <a:gd name="T63" fmla="*/ 91 h 126"/>
                <a:gd name="T64" fmla="*/ 884 w 885"/>
                <a:gd name="T65" fmla="*/ 80 h 126"/>
                <a:gd name="T66" fmla="*/ 882 w 885"/>
                <a:gd name="T67" fmla="*/ 60 h 126"/>
                <a:gd name="T68" fmla="*/ 878 w 885"/>
                <a:gd name="T69" fmla="*/ 48 h 126"/>
                <a:gd name="T70" fmla="*/ 871 w 885"/>
                <a:gd name="T71" fmla="*/ 35 h 126"/>
                <a:gd name="T72" fmla="*/ 865 w 885"/>
                <a:gd name="T73" fmla="*/ 27 h 126"/>
                <a:gd name="T74" fmla="*/ 858 w 885"/>
                <a:gd name="T75" fmla="*/ 20 h 126"/>
                <a:gd name="T76" fmla="*/ 848 w 885"/>
                <a:gd name="T77" fmla="*/ 13 h 126"/>
                <a:gd name="T78" fmla="*/ 836 w 885"/>
                <a:gd name="T79" fmla="*/ 9 h 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85"/>
                <a:gd name="T121" fmla="*/ 0 h 126"/>
                <a:gd name="T122" fmla="*/ 885 w 885"/>
                <a:gd name="T123" fmla="*/ 126 h 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85" h="126">
                  <a:moveTo>
                    <a:pt x="836" y="9"/>
                  </a:moveTo>
                  <a:lnTo>
                    <a:pt x="0" y="0"/>
                  </a:lnTo>
                  <a:lnTo>
                    <a:pt x="23" y="4"/>
                  </a:lnTo>
                  <a:lnTo>
                    <a:pt x="32" y="6"/>
                  </a:lnTo>
                  <a:lnTo>
                    <a:pt x="41" y="10"/>
                  </a:lnTo>
                  <a:lnTo>
                    <a:pt x="47" y="16"/>
                  </a:lnTo>
                  <a:lnTo>
                    <a:pt x="54" y="24"/>
                  </a:lnTo>
                  <a:lnTo>
                    <a:pt x="57" y="34"/>
                  </a:lnTo>
                  <a:lnTo>
                    <a:pt x="59" y="44"/>
                  </a:lnTo>
                  <a:lnTo>
                    <a:pt x="60" y="55"/>
                  </a:lnTo>
                  <a:lnTo>
                    <a:pt x="61" y="64"/>
                  </a:lnTo>
                  <a:lnTo>
                    <a:pt x="59" y="77"/>
                  </a:lnTo>
                  <a:lnTo>
                    <a:pt x="57" y="89"/>
                  </a:lnTo>
                  <a:lnTo>
                    <a:pt x="51" y="100"/>
                  </a:lnTo>
                  <a:lnTo>
                    <a:pt x="42" y="111"/>
                  </a:lnTo>
                  <a:lnTo>
                    <a:pt x="31" y="118"/>
                  </a:lnTo>
                  <a:lnTo>
                    <a:pt x="22" y="125"/>
                  </a:lnTo>
                  <a:lnTo>
                    <a:pt x="77" y="119"/>
                  </a:lnTo>
                  <a:lnTo>
                    <a:pt x="138" y="109"/>
                  </a:lnTo>
                  <a:lnTo>
                    <a:pt x="234" y="103"/>
                  </a:lnTo>
                  <a:lnTo>
                    <a:pt x="314" y="97"/>
                  </a:lnTo>
                  <a:lnTo>
                    <a:pt x="411" y="97"/>
                  </a:lnTo>
                  <a:lnTo>
                    <a:pt x="516" y="100"/>
                  </a:lnTo>
                  <a:lnTo>
                    <a:pt x="647" y="103"/>
                  </a:lnTo>
                  <a:lnTo>
                    <a:pt x="772" y="113"/>
                  </a:lnTo>
                  <a:lnTo>
                    <a:pt x="824" y="122"/>
                  </a:lnTo>
                  <a:lnTo>
                    <a:pt x="838" y="124"/>
                  </a:lnTo>
                  <a:lnTo>
                    <a:pt x="854" y="124"/>
                  </a:lnTo>
                  <a:lnTo>
                    <a:pt x="865" y="122"/>
                  </a:lnTo>
                  <a:lnTo>
                    <a:pt x="875" y="113"/>
                  </a:lnTo>
                  <a:lnTo>
                    <a:pt x="880" y="101"/>
                  </a:lnTo>
                  <a:lnTo>
                    <a:pt x="883" y="91"/>
                  </a:lnTo>
                  <a:lnTo>
                    <a:pt x="884" y="80"/>
                  </a:lnTo>
                  <a:lnTo>
                    <a:pt x="882" y="60"/>
                  </a:lnTo>
                  <a:lnTo>
                    <a:pt x="878" y="48"/>
                  </a:lnTo>
                  <a:lnTo>
                    <a:pt x="871" y="35"/>
                  </a:lnTo>
                  <a:lnTo>
                    <a:pt x="865" y="27"/>
                  </a:lnTo>
                  <a:lnTo>
                    <a:pt x="858" y="20"/>
                  </a:lnTo>
                  <a:lnTo>
                    <a:pt x="848" y="13"/>
                  </a:lnTo>
                  <a:lnTo>
                    <a:pt x="836" y="9"/>
                  </a:lnTo>
                </a:path>
              </a:pathLst>
            </a:custGeom>
            <a:solidFill>
              <a:srgbClr val="FFFFFF"/>
            </a:solidFill>
            <a:ln w="25400" cap="rnd">
              <a:solidFill>
                <a:srgbClr val="000000"/>
              </a:solidFill>
              <a:round/>
              <a:headEnd/>
              <a:tailEnd/>
            </a:ln>
          </p:spPr>
          <p:txBody>
            <a:bodyPr/>
            <a:lstStyle/>
            <a:p>
              <a:endParaRPr lang="es-CR"/>
            </a:p>
          </p:txBody>
        </p:sp>
      </p:grpSp>
      <p:sp>
        <p:nvSpPr>
          <p:cNvPr id="11" name="Rectangle 16"/>
          <p:cNvSpPr>
            <a:spLocks noChangeArrowheads="1"/>
          </p:cNvSpPr>
          <p:nvPr/>
        </p:nvSpPr>
        <p:spPr bwMode="auto">
          <a:xfrm>
            <a:off x="684213" y="3429000"/>
            <a:ext cx="831850" cy="366713"/>
          </a:xfrm>
          <a:prstGeom prst="rect">
            <a:avLst/>
          </a:prstGeom>
          <a:noFill/>
          <a:ln w="12700" cap="sq">
            <a:noFill/>
            <a:miter lim="800000"/>
            <a:headEnd type="none" w="sm" len="sm"/>
            <a:tailEnd type="none" w="sm" len="sm"/>
          </a:ln>
        </p:spPr>
        <p:txBody>
          <a:bodyPr wrap="none">
            <a:spAutoFit/>
          </a:bodyPr>
          <a:lstStyle/>
          <a:p>
            <a:pPr algn="just" eaLnBrk="0" hangingPunct="0"/>
            <a:r>
              <a:rPr lang="es-ES" b="1">
                <a:solidFill>
                  <a:schemeClr val="tx2"/>
                </a:solidFill>
              </a:rPr>
              <a:t>Cartel</a:t>
            </a:r>
          </a:p>
        </p:txBody>
      </p:sp>
      <p:grpSp>
        <p:nvGrpSpPr>
          <p:cNvPr id="3" name="Group 17"/>
          <p:cNvGrpSpPr>
            <a:grpSpLocks/>
          </p:cNvGrpSpPr>
          <p:nvPr/>
        </p:nvGrpSpPr>
        <p:grpSpPr bwMode="auto">
          <a:xfrm>
            <a:off x="1763688" y="3533779"/>
            <a:ext cx="811196" cy="217486"/>
            <a:chOff x="960" y="2448"/>
            <a:chExt cx="481" cy="97"/>
          </a:xfrm>
          <a:solidFill>
            <a:schemeClr val="tx2">
              <a:lumMod val="75000"/>
            </a:schemeClr>
          </a:solidFill>
          <a:effectLst>
            <a:outerShdw blurRad="50800" dist="38100" dir="5400000" algn="t" rotWithShape="0">
              <a:prstClr val="black">
                <a:alpha val="40000"/>
              </a:prstClr>
            </a:outerShdw>
          </a:effectLst>
        </p:grpSpPr>
        <p:sp>
          <p:nvSpPr>
            <p:cNvPr id="13" name="Freeform 18"/>
            <p:cNvSpPr>
              <a:spLocks/>
            </p:cNvSpPr>
            <p:nvPr/>
          </p:nvSpPr>
          <p:spPr bwMode="auto">
            <a:xfrm>
              <a:off x="1172" y="2449"/>
              <a:ext cx="22" cy="33"/>
            </a:xfrm>
            <a:custGeom>
              <a:avLst/>
              <a:gdLst/>
              <a:ahLst/>
              <a:cxnLst>
                <a:cxn ang="0">
                  <a:pos x="0" y="0"/>
                </a:cxn>
                <a:cxn ang="0">
                  <a:pos x="21" y="16"/>
                </a:cxn>
                <a:cxn ang="0">
                  <a:pos x="21" y="32"/>
                </a:cxn>
                <a:cxn ang="0">
                  <a:pos x="0" y="12"/>
                </a:cxn>
                <a:cxn ang="0">
                  <a:pos x="0" y="0"/>
                </a:cxn>
              </a:cxnLst>
              <a:rect l="0" t="0" r="r" b="b"/>
              <a:pathLst>
                <a:path w="22" h="33">
                  <a:moveTo>
                    <a:pt x="0" y="0"/>
                  </a:moveTo>
                  <a:lnTo>
                    <a:pt x="21" y="16"/>
                  </a:lnTo>
                  <a:lnTo>
                    <a:pt x="21" y="32"/>
                  </a:lnTo>
                  <a:lnTo>
                    <a:pt x="0" y="12"/>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nvGrpSpPr>
            <p:cNvPr id="4" name="Group 19"/>
            <p:cNvGrpSpPr>
              <a:grpSpLocks/>
            </p:cNvGrpSpPr>
            <p:nvPr/>
          </p:nvGrpSpPr>
          <p:grpSpPr bwMode="auto">
            <a:xfrm>
              <a:off x="960" y="2448"/>
              <a:ext cx="481" cy="97"/>
              <a:chOff x="960" y="2448"/>
              <a:chExt cx="481" cy="97"/>
            </a:xfrm>
            <a:grpFill/>
          </p:grpSpPr>
          <p:sp>
            <p:nvSpPr>
              <p:cNvPr id="15" name="Freeform 20"/>
              <p:cNvSpPr>
                <a:spLocks/>
              </p:cNvSpPr>
              <p:nvPr/>
            </p:nvSpPr>
            <p:spPr bwMode="auto">
              <a:xfrm>
                <a:off x="960" y="2448"/>
                <a:ext cx="481" cy="80"/>
              </a:xfrm>
              <a:custGeom>
                <a:avLst/>
                <a:gdLst/>
                <a:ahLst/>
                <a:cxnLst>
                  <a:cxn ang="0">
                    <a:pos x="212" y="0"/>
                  </a:cxn>
                  <a:cxn ang="0">
                    <a:pos x="480" y="40"/>
                  </a:cxn>
                  <a:cxn ang="0">
                    <a:pos x="318" y="79"/>
                  </a:cxn>
                  <a:cxn ang="0">
                    <a:pos x="297" y="62"/>
                  </a:cxn>
                  <a:cxn ang="0">
                    <a:pos x="28" y="62"/>
                  </a:cxn>
                  <a:cxn ang="0">
                    <a:pos x="0" y="17"/>
                  </a:cxn>
                  <a:cxn ang="0">
                    <a:pos x="233" y="17"/>
                  </a:cxn>
                  <a:cxn ang="0">
                    <a:pos x="212" y="0"/>
                  </a:cxn>
                </a:cxnLst>
                <a:rect l="0" t="0" r="r" b="b"/>
                <a:pathLst>
                  <a:path w="481" h="80">
                    <a:moveTo>
                      <a:pt x="212" y="0"/>
                    </a:moveTo>
                    <a:lnTo>
                      <a:pt x="480" y="40"/>
                    </a:lnTo>
                    <a:lnTo>
                      <a:pt x="318" y="79"/>
                    </a:lnTo>
                    <a:lnTo>
                      <a:pt x="297" y="62"/>
                    </a:lnTo>
                    <a:lnTo>
                      <a:pt x="28" y="62"/>
                    </a:lnTo>
                    <a:lnTo>
                      <a:pt x="0" y="17"/>
                    </a:lnTo>
                    <a:lnTo>
                      <a:pt x="233" y="17"/>
                    </a:lnTo>
                    <a:lnTo>
                      <a:pt x="21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16" name="Freeform 21"/>
              <p:cNvSpPr>
                <a:spLocks/>
              </p:cNvSpPr>
              <p:nvPr/>
            </p:nvSpPr>
            <p:spPr bwMode="auto">
              <a:xfrm>
                <a:off x="1278" y="2487"/>
                <a:ext cx="163" cy="58"/>
              </a:xfrm>
              <a:custGeom>
                <a:avLst/>
                <a:gdLst/>
                <a:ahLst/>
                <a:cxnLst>
                  <a:cxn ang="0">
                    <a:pos x="162" y="0"/>
                  </a:cxn>
                  <a:cxn ang="0">
                    <a:pos x="0" y="40"/>
                  </a:cxn>
                  <a:cxn ang="0">
                    <a:pos x="0" y="57"/>
                  </a:cxn>
                  <a:cxn ang="0">
                    <a:pos x="162" y="17"/>
                  </a:cxn>
                  <a:cxn ang="0">
                    <a:pos x="162" y="0"/>
                  </a:cxn>
                </a:cxnLst>
                <a:rect l="0" t="0" r="r" b="b"/>
                <a:pathLst>
                  <a:path w="163" h="58">
                    <a:moveTo>
                      <a:pt x="162" y="0"/>
                    </a:moveTo>
                    <a:lnTo>
                      <a:pt x="0" y="40"/>
                    </a:lnTo>
                    <a:lnTo>
                      <a:pt x="0" y="57"/>
                    </a:lnTo>
                    <a:lnTo>
                      <a:pt x="162" y="17"/>
                    </a:lnTo>
                    <a:lnTo>
                      <a:pt x="16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17" name="Freeform 22"/>
              <p:cNvSpPr>
                <a:spLocks/>
              </p:cNvSpPr>
              <p:nvPr/>
            </p:nvSpPr>
            <p:spPr bwMode="auto">
              <a:xfrm>
                <a:off x="1257" y="2509"/>
                <a:ext cx="22" cy="35"/>
              </a:xfrm>
              <a:custGeom>
                <a:avLst/>
                <a:gdLst/>
                <a:ahLst/>
                <a:cxnLst>
                  <a:cxn ang="0">
                    <a:pos x="21" y="18"/>
                  </a:cxn>
                  <a:cxn ang="0">
                    <a:pos x="0" y="0"/>
                  </a:cxn>
                  <a:cxn ang="0">
                    <a:pos x="0" y="18"/>
                  </a:cxn>
                  <a:cxn ang="0">
                    <a:pos x="21" y="34"/>
                  </a:cxn>
                  <a:cxn ang="0">
                    <a:pos x="21" y="18"/>
                  </a:cxn>
                </a:cxnLst>
                <a:rect l="0" t="0" r="r" b="b"/>
                <a:pathLst>
                  <a:path w="22" h="35">
                    <a:moveTo>
                      <a:pt x="21" y="18"/>
                    </a:moveTo>
                    <a:lnTo>
                      <a:pt x="0" y="0"/>
                    </a:lnTo>
                    <a:lnTo>
                      <a:pt x="0" y="18"/>
                    </a:lnTo>
                    <a:lnTo>
                      <a:pt x="21" y="34"/>
                    </a:lnTo>
                    <a:lnTo>
                      <a:pt x="21" y="18"/>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n-cs"/>
                </a:endParaRPr>
              </a:p>
            </p:txBody>
          </p:sp>
          <p:sp>
            <p:nvSpPr>
              <p:cNvPr id="18" name="Freeform 23"/>
              <p:cNvSpPr>
                <a:spLocks/>
              </p:cNvSpPr>
              <p:nvPr/>
            </p:nvSpPr>
            <p:spPr bwMode="auto">
              <a:xfrm>
                <a:off x="988" y="2509"/>
                <a:ext cx="270" cy="19"/>
              </a:xfrm>
              <a:custGeom>
                <a:avLst/>
                <a:gdLst/>
                <a:ahLst/>
                <a:cxnLst>
                  <a:cxn ang="0">
                    <a:pos x="269" y="0"/>
                  </a:cxn>
                  <a:cxn ang="0">
                    <a:pos x="269" y="18"/>
                  </a:cxn>
                  <a:cxn ang="0">
                    <a:pos x="0" y="18"/>
                  </a:cxn>
                  <a:cxn ang="0">
                    <a:pos x="0" y="0"/>
                  </a:cxn>
                  <a:cxn ang="0">
                    <a:pos x="269" y="0"/>
                  </a:cxn>
                </a:cxnLst>
                <a:rect l="0" t="0" r="r" b="b"/>
                <a:pathLst>
                  <a:path w="270" h="19">
                    <a:moveTo>
                      <a:pt x="269" y="0"/>
                    </a:moveTo>
                    <a:lnTo>
                      <a:pt x="269" y="18"/>
                    </a:lnTo>
                    <a:lnTo>
                      <a:pt x="0" y="18"/>
                    </a:lnTo>
                    <a:lnTo>
                      <a:pt x="0" y="0"/>
                    </a:lnTo>
                    <a:lnTo>
                      <a:pt x="269"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19" name="Freeform 24"/>
              <p:cNvSpPr>
                <a:spLocks/>
              </p:cNvSpPr>
              <p:nvPr/>
            </p:nvSpPr>
            <p:spPr bwMode="auto">
              <a:xfrm>
                <a:off x="960" y="2465"/>
                <a:ext cx="29" cy="63"/>
              </a:xfrm>
              <a:custGeom>
                <a:avLst/>
                <a:gdLst/>
                <a:ahLst/>
                <a:cxnLst>
                  <a:cxn ang="0">
                    <a:pos x="0" y="0"/>
                  </a:cxn>
                  <a:cxn ang="0">
                    <a:pos x="28" y="45"/>
                  </a:cxn>
                  <a:cxn ang="0">
                    <a:pos x="28" y="62"/>
                  </a:cxn>
                  <a:cxn ang="0">
                    <a:pos x="0" y="17"/>
                  </a:cxn>
                  <a:cxn ang="0">
                    <a:pos x="0" y="0"/>
                  </a:cxn>
                </a:cxnLst>
                <a:rect l="0" t="0" r="r" b="b"/>
                <a:pathLst>
                  <a:path w="29" h="63">
                    <a:moveTo>
                      <a:pt x="0" y="0"/>
                    </a:moveTo>
                    <a:lnTo>
                      <a:pt x="28" y="45"/>
                    </a:lnTo>
                    <a:lnTo>
                      <a:pt x="28" y="62"/>
                    </a:lnTo>
                    <a:lnTo>
                      <a:pt x="0" y="17"/>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grpSp>
      <p:sp>
        <p:nvSpPr>
          <p:cNvPr id="20" name="Oval 33"/>
          <p:cNvSpPr>
            <a:spLocks noChangeArrowheads="1"/>
          </p:cNvSpPr>
          <p:nvPr/>
        </p:nvSpPr>
        <p:spPr bwMode="auto">
          <a:xfrm>
            <a:off x="6731446" y="2798494"/>
            <a:ext cx="2305050" cy="135208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CR" b="1" dirty="0">
                <a:solidFill>
                  <a:schemeClr val="tx1"/>
                </a:solidFill>
                <a:latin typeface="Times New Roman" pitchFamily="18" charset="0"/>
              </a:rPr>
              <a:t>Adjudicación</a:t>
            </a:r>
          </a:p>
          <a:p>
            <a:pPr algn="ctr">
              <a:defRPr/>
            </a:pPr>
            <a:r>
              <a:rPr lang="es-CR" b="1" dirty="0">
                <a:solidFill>
                  <a:schemeClr val="tx1"/>
                </a:solidFill>
                <a:latin typeface="Times New Roman" pitchFamily="18" charset="0"/>
              </a:rPr>
              <a:t>Opciones de Negocio</a:t>
            </a:r>
            <a:endParaRPr lang="es-ES" b="1" dirty="0">
              <a:solidFill>
                <a:schemeClr val="tx1"/>
              </a:solidFill>
              <a:latin typeface="Times New Roman" pitchFamily="18" charset="0"/>
            </a:endParaRPr>
          </a:p>
        </p:txBody>
      </p:sp>
      <p:sp>
        <p:nvSpPr>
          <p:cNvPr id="21" name="Oval 50"/>
          <p:cNvSpPr>
            <a:spLocks noChangeArrowheads="1"/>
          </p:cNvSpPr>
          <p:nvPr/>
        </p:nvSpPr>
        <p:spPr bwMode="auto">
          <a:xfrm>
            <a:off x="6477000" y="5300663"/>
            <a:ext cx="2667000" cy="1114425"/>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s-CR" sz="1400" b="1">
                <a:solidFill>
                  <a:srgbClr val="000000"/>
                </a:solidFill>
              </a:rPr>
              <a:t>Formalización Contractual</a:t>
            </a:r>
          </a:p>
          <a:p>
            <a:pPr algn="ctr">
              <a:defRPr/>
            </a:pPr>
            <a:r>
              <a:rPr lang="es-CR" sz="1400" b="1">
                <a:solidFill>
                  <a:srgbClr val="000000"/>
                </a:solidFill>
              </a:rPr>
              <a:t>Refrendo</a:t>
            </a:r>
            <a:endParaRPr lang="es-ES" sz="1400" b="1">
              <a:solidFill>
                <a:srgbClr val="000000"/>
              </a:solidFill>
            </a:endParaRPr>
          </a:p>
        </p:txBody>
      </p:sp>
      <p:graphicFrame>
        <p:nvGraphicFramePr>
          <p:cNvPr id="22" name="Diagram 41"/>
          <p:cNvGraphicFramePr/>
          <p:nvPr>
            <p:extLst>
              <p:ext uri="{D42A27DB-BD31-4B8C-83A1-F6EECF244321}">
                <p14:modId xmlns:p14="http://schemas.microsoft.com/office/powerpoint/2010/main" val="2876469431"/>
              </p:ext>
            </p:extLst>
          </p:nvPr>
        </p:nvGraphicFramePr>
        <p:xfrm>
          <a:off x="6350" y="-236538"/>
          <a:ext cx="5072066" cy="142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17"/>
          <p:cNvGrpSpPr>
            <a:grpSpLocks/>
          </p:cNvGrpSpPr>
          <p:nvPr/>
        </p:nvGrpSpPr>
        <p:grpSpPr bwMode="auto">
          <a:xfrm>
            <a:off x="5868144" y="3459167"/>
            <a:ext cx="811196" cy="217487"/>
            <a:chOff x="960" y="2448"/>
            <a:chExt cx="481" cy="97"/>
          </a:xfrm>
          <a:solidFill>
            <a:schemeClr val="tx2">
              <a:lumMod val="75000"/>
            </a:schemeClr>
          </a:solidFill>
          <a:effectLst>
            <a:outerShdw blurRad="50800" dist="38100" dir="5400000" algn="t" rotWithShape="0">
              <a:prstClr val="black">
                <a:alpha val="40000"/>
              </a:prstClr>
            </a:outerShdw>
          </a:effectLst>
        </p:grpSpPr>
        <p:sp>
          <p:nvSpPr>
            <p:cNvPr id="24" name="Freeform 18"/>
            <p:cNvSpPr>
              <a:spLocks/>
            </p:cNvSpPr>
            <p:nvPr/>
          </p:nvSpPr>
          <p:spPr bwMode="auto">
            <a:xfrm>
              <a:off x="1172" y="2449"/>
              <a:ext cx="22" cy="33"/>
            </a:xfrm>
            <a:custGeom>
              <a:avLst/>
              <a:gdLst/>
              <a:ahLst/>
              <a:cxnLst>
                <a:cxn ang="0">
                  <a:pos x="0" y="0"/>
                </a:cxn>
                <a:cxn ang="0">
                  <a:pos x="21" y="16"/>
                </a:cxn>
                <a:cxn ang="0">
                  <a:pos x="21" y="32"/>
                </a:cxn>
                <a:cxn ang="0">
                  <a:pos x="0" y="12"/>
                </a:cxn>
                <a:cxn ang="0">
                  <a:pos x="0" y="0"/>
                </a:cxn>
              </a:cxnLst>
              <a:rect l="0" t="0" r="r" b="b"/>
              <a:pathLst>
                <a:path w="22" h="33">
                  <a:moveTo>
                    <a:pt x="0" y="0"/>
                  </a:moveTo>
                  <a:lnTo>
                    <a:pt x="21" y="16"/>
                  </a:lnTo>
                  <a:lnTo>
                    <a:pt x="21" y="32"/>
                  </a:lnTo>
                  <a:lnTo>
                    <a:pt x="0" y="12"/>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nvGrpSpPr>
            <p:cNvPr id="12" name="Group 19"/>
            <p:cNvGrpSpPr>
              <a:grpSpLocks/>
            </p:cNvGrpSpPr>
            <p:nvPr/>
          </p:nvGrpSpPr>
          <p:grpSpPr bwMode="auto">
            <a:xfrm>
              <a:off x="960" y="2448"/>
              <a:ext cx="481" cy="97"/>
              <a:chOff x="960" y="2448"/>
              <a:chExt cx="481" cy="97"/>
            </a:xfrm>
            <a:grpFill/>
          </p:grpSpPr>
          <p:sp>
            <p:nvSpPr>
              <p:cNvPr id="26" name="Freeform 20"/>
              <p:cNvSpPr>
                <a:spLocks/>
              </p:cNvSpPr>
              <p:nvPr/>
            </p:nvSpPr>
            <p:spPr bwMode="auto">
              <a:xfrm>
                <a:off x="960" y="2448"/>
                <a:ext cx="481" cy="80"/>
              </a:xfrm>
              <a:custGeom>
                <a:avLst/>
                <a:gdLst/>
                <a:ahLst/>
                <a:cxnLst>
                  <a:cxn ang="0">
                    <a:pos x="212" y="0"/>
                  </a:cxn>
                  <a:cxn ang="0">
                    <a:pos x="480" y="40"/>
                  </a:cxn>
                  <a:cxn ang="0">
                    <a:pos x="318" y="79"/>
                  </a:cxn>
                  <a:cxn ang="0">
                    <a:pos x="297" y="62"/>
                  </a:cxn>
                  <a:cxn ang="0">
                    <a:pos x="28" y="62"/>
                  </a:cxn>
                  <a:cxn ang="0">
                    <a:pos x="0" y="17"/>
                  </a:cxn>
                  <a:cxn ang="0">
                    <a:pos x="233" y="17"/>
                  </a:cxn>
                  <a:cxn ang="0">
                    <a:pos x="212" y="0"/>
                  </a:cxn>
                </a:cxnLst>
                <a:rect l="0" t="0" r="r" b="b"/>
                <a:pathLst>
                  <a:path w="481" h="80">
                    <a:moveTo>
                      <a:pt x="212" y="0"/>
                    </a:moveTo>
                    <a:lnTo>
                      <a:pt x="480" y="40"/>
                    </a:lnTo>
                    <a:lnTo>
                      <a:pt x="318" y="79"/>
                    </a:lnTo>
                    <a:lnTo>
                      <a:pt x="297" y="62"/>
                    </a:lnTo>
                    <a:lnTo>
                      <a:pt x="28" y="62"/>
                    </a:lnTo>
                    <a:lnTo>
                      <a:pt x="0" y="17"/>
                    </a:lnTo>
                    <a:lnTo>
                      <a:pt x="233" y="17"/>
                    </a:lnTo>
                    <a:lnTo>
                      <a:pt x="21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27" name="Freeform 21"/>
              <p:cNvSpPr>
                <a:spLocks/>
              </p:cNvSpPr>
              <p:nvPr/>
            </p:nvSpPr>
            <p:spPr bwMode="auto">
              <a:xfrm>
                <a:off x="1278" y="2487"/>
                <a:ext cx="163" cy="58"/>
              </a:xfrm>
              <a:custGeom>
                <a:avLst/>
                <a:gdLst/>
                <a:ahLst/>
                <a:cxnLst>
                  <a:cxn ang="0">
                    <a:pos x="162" y="0"/>
                  </a:cxn>
                  <a:cxn ang="0">
                    <a:pos x="0" y="40"/>
                  </a:cxn>
                  <a:cxn ang="0">
                    <a:pos x="0" y="57"/>
                  </a:cxn>
                  <a:cxn ang="0">
                    <a:pos x="162" y="17"/>
                  </a:cxn>
                  <a:cxn ang="0">
                    <a:pos x="162" y="0"/>
                  </a:cxn>
                </a:cxnLst>
                <a:rect l="0" t="0" r="r" b="b"/>
                <a:pathLst>
                  <a:path w="163" h="58">
                    <a:moveTo>
                      <a:pt x="162" y="0"/>
                    </a:moveTo>
                    <a:lnTo>
                      <a:pt x="0" y="40"/>
                    </a:lnTo>
                    <a:lnTo>
                      <a:pt x="0" y="57"/>
                    </a:lnTo>
                    <a:lnTo>
                      <a:pt x="162" y="17"/>
                    </a:lnTo>
                    <a:lnTo>
                      <a:pt x="16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28" name="Freeform 22"/>
              <p:cNvSpPr>
                <a:spLocks/>
              </p:cNvSpPr>
              <p:nvPr/>
            </p:nvSpPr>
            <p:spPr bwMode="auto">
              <a:xfrm>
                <a:off x="1257" y="2509"/>
                <a:ext cx="22" cy="35"/>
              </a:xfrm>
              <a:custGeom>
                <a:avLst/>
                <a:gdLst/>
                <a:ahLst/>
                <a:cxnLst>
                  <a:cxn ang="0">
                    <a:pos x="21" y="18"/>
                  </a:cxn>
                  <a:cxn ang="0">
                    <a:pos x="0" y="0"/>
                  </a:cxn>
                  <a:cxn ang="0">
                    <a:pos x="0" y="18"/>
                  </a:cxn>
                  <a:cxn ang="0">
                    <a:pos x="21" y="34"/>
                  </a:cxn>
                  <a:cxn ang="0">
                    <a:pos x="21" y="18"/>
                  </a:cxn>
                </a:cxnLst>
                <a:rect l="0" t="0" r="r" b="b"/>
                <a:pathLst>
                  <a:path w="22" h="35">
                    <a:moveTo>
                      <a:pt x="21" y="18"/>
                    </a:moveTo>
                    <a:lnTo>
                      <a:pt x="0" y="0"/>
                    </a:lnTo>
                    <a:lnTo>
                      <a:pt x="0" y="18"/>
                    </a:lnTo>
                    <a:lnTo>
                      <a:pt x="21" y="34"/>
                    </a:lnTo>
                    <a:lnTo>
                      <a:pt x="21" y="18"/>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n-cs"/>
                </a:endParaRPr>
              </a:p>
            </p:txBody>
          </p:sp>
          <p:sp>
            <p:nvSpPr>
              <p:cNvPr id="29" name="Freeform 23"/>
              <p:cNvSpPr>
                <a:spLocks/>
              </p:cNvSpPr>
              <p:nvPr/>
            </p:nvSpPr>
            <p:spPr bwMode="auto">
              <a:xfrm>
                <a:off x="988" y="2509"/>
                <a:ext cx="270" cy="19"/>
              </a:xfrm>
              <a:custGeom>
                <a:avLst/>
                <a:gdLst/>
                <a:ahLst/>
                <a:cxnLst>
                  <a:cxn ang="0">
                    <a:pos x="269" y="0"/>
                  </a:cxn>
                  <a:cxn ang="0">
                    <a:pos x="269" y="18"/>
                  </a:cxn>
                  <a:cxn ang="0">
                    <a:pos x="0" y="18"/>
                  </a:cxn>
                  <a:cxn ang="0">
                    <a:pos x="0" y="0"/>
                  </a:cxn>
                  <a:cxn ang="0">
                    <a:pos x="269" y="0"/>
                  </a:cxn>
                </a:cxnLst>
                <a:rect l="0" t="0" r="r" b="b"/>
                <a:pathLst>
                  <a:path w="270" h="19">
                    <a:moveTo>
                      <a:pt x="269" y="0"/>
                    </a:moveTo>
                    <a:lnTo>
                      <a:pt x="269" y="18"/>
                    </a:lnTo>
                    <a:lnTo>
                      <a:pt x="0" y="18"/>
                    </a:lnTo>
                    <a:lnTo>
                      <a:pt x="0" y="0"/>
                    </a:lnTo>
                    <a:lnTo>
                      <a:pt x="269"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30" name="Freeform 24"/>
              <p:cNvSpPr>
                <a:spLocks/>
              </p:cNvSpPr>
              <p:nvPr/>
            </p:nvSpPr>
            <p:spPr bwMode="auto">
              <a:xfrm>
                <a:off x="960" y="2465"/>
                <a:ext cx="29" cy="63"/>
              </a:xfrm>
              <a:custGeom>
                <a:avLst/>
                <a:gdLst/>
                <a:ahLst/>
                <a:cxnLst>
                  <a:cxn ang="0">
                    <a:pos x="0" y="0"/>
                  </a:cxn>
                  <a:cxn ang="0">
                    <a:pos x="28" y="45"/>
                  </a:cxn>
                  <a:cxn ang="0">
                    <a:pos x="28" y="62"/>
                  </a:cxn>
                  <a:cxn ang="0">
                    <a:pos x="0" y="17"/>
                  </a:cxn>
                  <a:cxn ang="0">
                    <a:pos x="0" y="0"/>
                  </a:cxn>
                </a:cxnLst>
                <a:rect l="0" t="0" r="r" b="b"/>
                <a:pathLst>
                  <a:path w="29" h="63">
                    <a:moveTo>
                      <a:pt x="0" y="0"/>
                    </a:moveTo>
                    <a:lnTo>
                      <a:pt x="28" y="45"/>
                    </a:lnTo>
                    <a:lnTo>
                      <a:pt x="28" y="62"/>
                    </a:lnTo>
                    <a:lnTo>
                      <a:pt x="0" y="17"/>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grpSp>
      <p:grpSp>
        <p:nvGrpSpPr>
          <p:cNvPr id="14" name="Group 17"/>
          <p:cNvGrpSpPr>
            <a:grpSpLocks/>
          </p:cNvGrpSpPr>
          <p:nvPr/>
        </p:nvGrpSpPr>
        <p:grpSpPr bwMode="auto">
          <a:xfrm rot="5400000">
            <a:off x="7364458" y="4524392"/>
            <a:ext cx="811196" cy="250383"/>
            <a:chOff x="960" y="2448"/>
            <a:chExt cx="481" cy="97"/>
          </a:xfrm>
          <a:solidFill>
            <a:schemeClr val="tx2">
              <a:lumMod val="75000"/>
            </a:schemeClr>
          </a:solidFill>
          <a:effectLst>
            <a:outerShdw blurRad="50800" dist="38100" dir="5400000" algn="t" rotWithShape="0">
              <a:prstClr val="black">
                <a:alpha val="40000"/>
              </a:prstClr>
            </a:outerShdw>
          </a:effectLst>
        </p:grpSpPr>
        <p:sp>
          <p:nvSpPr>
            <p:cNvPr id="32" name="Freeform 18"/>
            <p:cNvSpPr>
              <a:spLocks/>
            </p:cNvSpPr>
            <p:nvPr/>
          </p:nvSpPr>
          <p:spPr bwMode="auto">
            <a:xfrm>
              <a:off x="1172" y="2449"/>
              <a:ext cx="22" cy="33"/>
            </a:xfrm>
            <a:custGeom>
              <a:avLst/>
              <a:gdLst/>
              <a:ahLst/>
              <a:cxnLst>
                <a:cxn ang="0">
                  <a:pos x="0" y="0"/>
                </a:cxn>
                <a:cxn ang="0">
                  <a:pos x="21" y="16"/>
                </a:cxn>
                <a:cxn ang="0">
                  <a:pos x="21" y="32"/>
                </a:cxn>
                <a:cxn ang="0">
                  <a:pos x="0" y="12"/>
                </a:cxn>
                <a:cxn ang="0">
                  <a:pos x="0" y="0"/>
                </a:cxn>
              </a:cxnLst>
              <a:rect l="0" t="0" r="r" b="b"/>
              <a:pathLst>
                <a:path w="22" h="33">
                  <a:moveTo>
                    <a:pt x="0" y="0"/>
                  </a:moveTo>
                  <a:lnTo>
                    <a:pt x="21" y="16"/>
                  </a:lnTo>
                  <a:lnTo>
                    <a:pt x="21" y="32"/>
                  </a:lnTo>
                  <a:lnTo>
                    <a:pt x="0" y="12"/>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nvGrpSpPr>
            <p:cNvPr id="23" name="Group 19"/>
            <p:cNvGrpSpPr>
              <a:grpSpLocks/>
            </p:cNvGrpSpPr>
            <p:nvPr/>
          </p:nvGrpSpPr>
          <p:grpSpPr bwMode="auto">
            <a:xfrm>
              <a:off x="960" y="2448"/>
              <a:ext cx="481" cy="97"/>
              <a:chOff x="960" y="2448"/>
              <a:chExt cx="481" cy="97"/>
            </a:xfrm>
            <a:grpFill/>
          </p:grpSpPr>
          <p:sp>
            <p:nvSpPr>
              <p:cNvPr id="34" name="Freeform 20"/>
              <p:cNvSpPr>
                <a:spLocks/>
              </p:cNvSpPr>
              <p:nvPr/>
            </p:nvSpPr>
            <p:spPr bwMode="auto">
              <a:xfrm>
                <a:off x="960" y="2448"/>
                <a:ext cx="481" cy="80"/>
              </a:xfrm>
              <a:custGeom>
                <a:avLst/>
                <a:gdLst/>
                <a:ahLst/>
                <a:cxnLst>
                  <a:cxn ang="0">
                    <a:pos x="212" y="0"/>
                  </a:cxn>
                  <a:cxn ang="0">
                    <a:pos x="480" y="40"/>
                  </a:cxn>
                  <a:cxn ang="0">
                    <a:pos x="318" y="79"/>
                  </a:cxn>
                  <a:cxn ang="0">
                    <a:pos x="297" y="62"/>
                  </a:cxn>
                  <a:cxn ang="0">
                    <a:pos x="28" y="62"/>
                  </a:cxn>
                  <a:cxn ang="0">
                    <a:pos x="0" y="17"/>
                  </a:cxn>
                  <a:cxn ang="0">
                    <a:pos x="233" y="17"/>
                  </a:cxn>
                  <a:cxn ang="0">
                    <a:pos x="212" y="0"/>
                  </a:cxn>
                </a:cxnLst>
                <a:rect l="0" t="0" r="r" b="b"/>
                <a:pathLst>
                  <a:path w="481" h="80">
                    <a:moveTo>
                      <a:pt x="212" y="0"/>
                    </a:moveTo>
                    <a:lnTo>
                      <a:pt x="480" y="40"/>
                    </a:lnTo>
                    <a:lnTo>
                      <a:pt x="318" y="79"/>
                    </a:lnTo>
                    <a:lnTo>
                      <a:pt x="297" y="62"/>
                    </a:lnTo>
                    <a:lnTo>
                      <a:pt x="28" y="62"/>
                    </a:lnTo>
                    <a:lnTo>
                      <a:pt x="0" y="17"/>
                    </a:lnTo>
                    <a:lnTo>
                      <a:pt x="233" y="17"/>
                    </a:lnTo>
                    <a:lnTo>
                      <a:pt x="21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35" name="Freeform 21"/>
              <p:cNvSpPr>
                <a:spLocks/>
              </p:cNvSpPr>
              <p:nvPr/>
            </p:nvSpPr>
            <p:spPr bwMode="auto">
              <a:xfrm flipH="1" flipV="1">
                <a:off x="1278" y="2487"/>
                <a:ext cx="163" cy="58"/>
              </a:xfrm>
              <a:custGeom>
                <a:avLst/>
                <a:gdLst/>
                <a:ahLst/>
                <a:cxnLst>
                  <a:cxn ang="0">
                    <a:pos x="162" y="0"/>
                  </a:cxn>
                  <a:cxn ang="0">
                    <a:pos x="0" y="40"/>
                  </a:cxn>
                  <a:cxn ang="0">
                    <a:pos x="0" y="57"/>
                  </a:cxn>
                  <a:cxn ang="0">
                    <a:pos x="162" y="17"/>
                  </a:cxn>
                  <a:cxn ang="0">
                    <a:pos x="162" y="0"/>
                  </a:cxn>
                </a:cxnLst>
                <a:rect l="0" t="0" r="r" b="b"/>
                <a:pathLst>
                  <a:path w="163" h="58">
                    <a:moveTo>
                      <a:pt x="162" y="0"/>
                    </a:moveTo>
                    <a:lnTo>
                      <a:pt x="0" y="40"/>
                    </a:lnTo>
                    <a:lnTo>
                      <a:pt x="0" y="57"/>
                    </a:lnTo>
                    <a:lnTo>
                      <a:pt x="162" y="17"/>
                    </a:lnTo>
                    <a:lnTo>
                      <a:pt x="162"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36" name="Freeform 22"/>
              <p:cNvSpPr>
                <a:spLocks/>
              </p:cNvSpPr>
              <p:nvPr/>
            </p:nvSpPr>
            <p:spPr bwMode="auto">
              <a:xfrm>
                <a:off x="1257" y="2509"/>
                <a:ext cx="22" cy="35"/>
              </a:xfrm>
              <a:custGeom>
                <a:avLst/>
                <a:gdLst/>
                <a:ahLst/>
                <a:cxnLst>
                  <a:cxn ang="0">
                    <a:pos x="21" y="18"/>
                  </a:cxn>
                  <a:cxn ang="0">
                    <a:pos x="0" y="0"/>
                  </a:cxn>
                  <a:cxn ang="0">
                    <a:pos x="0" y="18"/>
                  </a:cxn>
                  <a:cxn ang="0">
                    <a:pos x="21" y="34"/>
                  </a:cxn>
                  <a:cxn ang="0">
                    <a:pos x="21" y="18"/>
                  </a:cxn>
                </a:cxnLst>
                <a:rect l="0" t="0" r="r" b="b"/>
                <a:pathLst>
                  <a:path w="22" h="35">
                    <a:moveTo>
                      <a:pt x="21" y="18"/>
                    </a:moveTo>
                    <a:lnTo>
                      <a:pt x="0" y="0"/>
                    </a:lnTo>
                    <a:lnTo>
                      <a:pt x="0" y="18"/>
                    </a:lnTo>
                    <a:lnTo>
                      <a:pt x="21" y="34"/>
                    </a:lnTo>
                    <a:lnTo>
                      <a:pt x="21" y="18"/>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n-cs"/>
                </a:endParaRPr>
              </a:p>
            </p:txBody>
          </p:sp>
          <p:sp>
            <p:nvSpPr>
              <p:cNvPr id="37" name="Freeform 23"/>
              <p:cNvSpPr>
                <a:spLocks/>
              </p:cNvSpPr>
              <p:nvPr/>
            </p:nvSpPr>
            <p:spPr bwMode="auto">
              <a:xfrm>
                <a:off x="988" y="2509"/>
                <a:ext cx="270" cy="19"/>
              </a:xfrm>
              <a:custGeom>
                <a:avLst/>
                <a:gdLst/>
                <a:ahLst/>
                <a:cxnLst>
                  <a:cxn ang="0">
                    <a:pos x="269" y="0"/>
                  </a:cxn>
                  <a:cxn ang="0">
                    <a:pos x="269" y="18"/>
                  </a:cxn>
                  <a:cxn ang="0">
                    <a:pos x="0" y="18"/>
                  </a:cxn>
                  <a:cxn ang="0">
                    <a:pos x="0" y="0"/>
                  </a:cxn>
                  <a:cxn ang="0">
                    <a:pos x="269" y="0"/>
                  </a:cxn>
                </a:cxnLst>
                <a:rect l="0" t="0" r="r" b="b"/>
                <a:pathLst>
                  <a:path w="270" h="19">
                    <a:moveTo>
                      <a:pt x="269" y="0"/>
                    </a:moveTo>
                    <a:lnTo>
                      <a:pt x="269" y="18"/>
                    </a:lnTo>
                    <a:lnTo>
                      <a:pt x="0" y="18"/>
                    </a:lnTo>
                    <a:lnTo>
                      <a:pt x="0" y="0"/>
                    </a:lnTo>
                    <a:lnTo>
                      <a:pt x="269"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sp>
            <p:nvSpPr>
              <p:cNvPr id="38" name="Freeform 24"/>
              <p:cNvSpPr>
                <a:spLocks/>
              </p:cNvSpPr>
              <p:nvPr/>
            </p:nvSpPr>
            <p:spPr bwMode="auto">
              <a:xfrm>
                <a:off x="960" y="2465"/>
                <a:ext cx="29" cy="63"/>
              </a:xfrm>
              <a:custGeom>
                <a:avLst/>
                <a:gdLst/>
                <a:ahLst/>
                <a:cxnLst>
                  <a:cxn ang="0">
                    <a:pos x="0" y="0"/>
                  </a:cxn>
                  <a:cxn ang="0">
                    <a:pos x="28" y="45"/>
                  </a:cxn>
                  <a:cxn ang="0">
                    <a:pos x="28" y="62"/>
                  </a:cxn>
                  <a:cxn ang="0">
                    <a:pos x="0" y="17"/>
                  </a:cxn>
                  <a:cxn ang="0">
                    <a:pos x="0" y="0"/>
                  </a:cxn>
                </a:cxnLst>
                <a:rect l="0" t="0" r="r" b="b"/>
                <a:pathLst>
                  <a:path w="29" h="63">
                    <a:moveTo>
                      <a:pt x="0" y="0"/>
                    </a:moveTo>
                    <a:lnTo>
                      <a:pt x="28" y="45"/>
                    </a:lnTo>
                    <a:lnTo>
                      <a:pt x="28" y="62"/>
                    </a:lnTo>
                    <a:lnTo>
                      <a:pt x="0" y="17"/>
                    </a:lnTo>
                    <a:lnTo>
                      <a:pt x="0" y="0"/>
                    </a:lnTo>
                  </a:path>
                </a:pathLst>
              </a:custGeom>
              <a:grpFill/>
              <a:ln w="12700" cap="rnd" cmpd="sng">
                <a:solidFill>
                  <a:schemeClr val="accent2">
                    <a:lumMod val="75000"/>
                  </a:schemeClr>
                </a:solidFill>
                <a:prstDash val="solid"/>
                <a:round/>
                <a:headEnd type="none" w="med" len="med"/>
                <a:tailEnd type="none" w="med" len="med"/>
              </a:ln>
              <a:effectLst/>
            </p:spPr>
            <p:txBody>
              <a:bodyPr/>
              <a:lstStyle/>
              <a:p>
                <a:pPr algn="just" eaLnBrk="0" hangingPunct="0">
                  <a:spcBef>
                    <a:spcPct val="20000"/>
                  </a:spcBef>
                  <a:buClr>
                    <a:schemeClr val="folHlink"/>
                  </a:buClr>
                  <a:buSzPct val="60000"/>
                  <a:buFont typeface="Monotype Sorts" charset="0"/>
                  <a:buChar char="n"/>
                  <a:defRPr/>
                </a:pPr>
                <a:endParaRPr lang="es-CR" sz="2400" b="1">
                  <a:ln w="18000">
                    <a:solidFill>
                      <a:schemeClr val="accent2">
                        <a:satMod val="140000"/>
                      </a:schemeClr>
                    </a:solidFill>
                    <a:prstDash val="solid"/>
                    <a:miter lim="800000"/>
                  </a:ln>
                  <a:solidFill>
                    <a:schemeClr val="tx2"/>
                  </a:solidFill>
                  <a:effectLst>
                    <a:outerShdw blurRad="50800" dist="38100" dir="2700000" algn="tl" rotWithShape="0">
                      <a:prstClr val="black">
                        <a:alpha val="40000"/>
                      </a:prstClr>
                    </a:outerShdw>
                  </a:effectLst>
                  <a:cs typeface="+mn-cs"/>
                </a:endParaRPr>
              </a:p>
            </p:txBody>
          </p:sp>
        </p:grpSp>
      </p:grpSp>
      <p:graphicFrame>
        <p:nvGraphicFramePr>
          <p:cNvPr id="39" name="Diagram 58"/>
          <p:cNvGraphicFramePr/>
          <p:nvPr/>
        </p:nvGraphicFramePr>
        <p:xfrm>
          <a:off x="2605089" y="2662237"/>
          <a:ext cx="3214710" cy="1928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
          <p:cNvSpPr txBox="1">
            <a:spLocks noChangeArrowheads="1"/>
          </p:cNvSpPr>
          <p:nvPr/>
        </p:nvSpPr>
        <p:spPr bwMode="auto">
          <a:xfrm>
            <a:off x="1981200" y="2020888"/>
            <a:ext cx="4800600" cy="70788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defRPr/>
            </a:pPr>
            <a:r>
              <a:rPr lang="es-CL" sz="2000" b="1" dirty="0">
                <a:solidFill>
                  <a:schemeClr val="tx1"/>
                </a:solidFill>
                <a:latin typeface="Times New Roman" pitchFamily="18" charset="0"/>
              </a:rPr>
              <a:t>Selecciona los bienes y servicios que requiere del catálogo electrónico</a:t>
            </a:r>
          </a:p>
        </p:txBody>
      </p:sp>
      <p:grpSp>
        <p:nvGrpSpPr>
          <p:cNvPr id="2" name="Group 19"/>
          <p:cNvGrpSpPr>
            <a:grpSpLocks/>
          </p:cNvGrpSpPr>
          <p:nvPr/>
        </p:nvGrpSpPr>
        <p:grpSpPr bwMode="auto">
          <a:xfrm>
            <a:off x="3635375" y="4983163"/>
            <a:ext cx="2808442" cy="1015834"/>
            <a:chOff x="2064" y="1392"/>
            <a:chExt cx="2023" cy="2643"/>
          </a:xfrm>
        </p:grpSpPr>
        <p:sp>
          <p:nvSpPr>
            <p:cNvPr id="9" name="Line 20"/>
            <p:cNvSpPr>
              <a:spLocks noChangeShapeType="1"/>
            </p:cNvSpPr>
            <p:nvPr/>
          </p:nvSpPr>
          <p:spPr bwMode="auto">
            <a:xfrm flipH="1">
              <a:off x="2064" y="2016"/>
              <a:ext cx="816" cy="0"/>
            </a:xfrm>
            <a:prstGeom prst="line">
              <a:avLst/>
            </a:prstGeom>
            <a:noFill/>
            <a:ln w="38100">
              <a:solidFill>
                <a:schemeClr val="folHlink"/>
              </a:solidFill>
              <a:round/>
              <a:headEnd/>
              <a:tailEnd type="triangle" w="med" len="med"/>
            </a:ln>
          </p:spPr>
          <p:txBody>
            <a:bodyPr/>
            <a:lstStyle/>
            <a:p>
              <a:endParaRPr lang="es-CR" b="1"/>
            </a:p>
          </p:txBody>
        </p:sp>
        <p:sp>
          <p:nvSpPr>
            <p:cNvPr id="10" name="Text Box 21"/>
            <p:cNvSpPr txBox="1">
              <a:spLocks noChangeArrowheads="1"/>
            </p:cNvSpPr>
            <p:nvPr/>
          </p:nvSpPr>
          <p:spPr bwMode="auto">
            <a:xfrm>
              <a:off x="2064" y="1392"/>
              <a:ext cx="2023" cy="26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defRPr/>
              </a:pPr>
              <a:r>
                <a:rPr lang="es-CL" sz="2000" b="1" dirty="0">
                  <a:solidFill>
                    <a:schemeClr val="tx1"/>
                  </a:solidFill>
                  <a:latin typeface="Times New Roman" pitchFamily="18" charset="0"/>
                </a:rPr>
                <a:t>El proveedor recibe y acepta electrónicamente el pedido</a:t>
              </a:r>
              <a:endParaRPr lang="es-CL" b="1" dirty="0">
                <a:solidFill>
                  <a:schemeClr val="tx1"/>
                </a:solidFill>
                <a:latin typeface="Times New Roman" pitchFamily="18" charset="0"/>
              </a:endParaRPr>
            </a:p>
          </p:txBody>
        </p:sp>
      </p:grpSp>
      <p:sp>
        <p:nvSpPr>
          <p:cNvPr id="12" name="Rectangle 37"/>
          <p:cNvSpPr>
            <a:spLocks noChangeArrowheads="1"/>
          </p:cNvSpPr>
          <p:nvPr/>
        </p:nvSpPr>
        <p:spPr bwMode="auto">
          <a:xfrm>
            <a:off x="1692275" y="5919788"/>
            <a:ext cx="2330450" cy="366712"/>
          </a:xfrm>
          <a:prstGeom prst="rect">
            <a:avLst/>
          </a:prstGeom>
          <a:noFill/>
          <a:ln w="12700" cap="sq">
            <a:noFill/>
            <a:miter lim="800000"/>
            <a:headEnd type="none" w="sm" len="sm"/>
            <a:tailEnd type="none" w="sm" len="sm"/>
          </a:ln>
        </p:spPr>
        <p:txBody>
          <a:bodyPr wrap="none">
            <a:spAutoFit/>
          </a:bodyPr>
          <a:lstStyle/>
          <a:p>
            <a:pPr algn="just" eaLnBrk="0" hangingPunct="0">
              <a:spcBef>
                <a:spcPct val="20000"/>
              </a:spcBef>
              <a:buClr>
                <a:schemeClr val="folHlink"/>
              </a:buClr>
              <a:buSzPct val="60000"/>
              <a:buFont typeface="Monotype Sorts"/>
              <a:buNone/>
            </a:pPr>
            <a:r>
              <a:rPr lang="es-CL"/>
              <a:t>Proveedor Comercial</a:t>
            </a:r>
            <a:endParaRPr lang="es-ES"/>
          </a:p>
        </p:txBody>
      </p:sp>
      <p:sp>
        <p:nvSpPr>
          <p:cNvPr id="13" name="Line 39"/>
          <p:cNvSpPr>
            <a:spLocks noChangeShapeType="1"/>
          </p:cNvSpPr>
          <p:nvPr/>
        </p:nvSpPr>
        <p:spPr bwMode="auto">
          <a:xfrm flipH="1" flipV="1">
            <a:off x="3779912" y="4869160"/>
            <a:ext cx="1150937" cy="0"/>
          </a:xfrm>
          <a:prstGeom prst="line">
            <a:avLst/>
          </a:prstGeom>
          <a:noFill/>
          <a:ln w="57150" cap="sq">
            <a:solidFill>
              <a:schemeClr val="tx2"/>
            </a:solidFill>
            <a:round/>
            <a:headEnd type="none" w="sm" len="sm"/>
            <a:tailEnd type="triangle" w="sm" len="sm"/>
          </a:ln>
        </p:spPr>
        <p:txBody>
          <a:bodyPr/>
          <a:lstStyle/>
          <a:p>
            <a:endParaRPr lang="es-CR"/>
          </a:p>
        </p:txBody>
      </p:sp>
      <p:grpSp>
        <p:nvGrpSpPr>
          <p:cNvPr id="3" name="Group 42"/>
          <p:cNvGrpSpPr>
            <a:grpSpLocks/>
          </p:cNvGrpSpPr>
          <p:nvPr/>
        </p:nvGrpSpPr>
        <p:grpSpPr bwMode="auto">
          <a:xfrm>
            <a:off x="6269038" y="3040063"/>
            <a:ext cx="2874962" cy="1323429"/>
            <a:chOff x="2064" y="1392"/>
            <a:chExt cx="1968" cy="3446"/>
          </a:xfrm>
        </p:grpSpPr>
        <p:sp>
          <p:nvSpPr>
            <p:cNvPr id="15" name="Line 43"/>
            <p:cNvSpPr>
              <a:spLocks noChangeShapeType="1"/>
            </p:cNvSpPr>
            <p:nvPr/>
          </p:nvSpPr>
          <p:spPr bwMode="auto">
            <a:xfrm flipH="1">
              <a:off x="2064" y="2016"/>
              <a:ext cx="816" cy="0"/>
            </a:xfrm>
            <a:prstGeom prst="line">
              <a:avLst/>
            </a:prstGeom>
            <a:noFill/>
            <a:ln w="38100">
              <a:solidFill>
                <a:schemeClr val="folHlink"/>
              </a:solidFill>
              <a:round/>
              <a:headEnd/>
              <a:tailEnd type="triangle" w="med" len="med"/>
            </a:ln>
          </p:spPr>
          <p:txBody>
            <a:bodyPr/>
            <a:lstStyle/>
            <a:p>
              <a:endParaRPr lang="es-CR"/>
            </a:p>
          </p:txBody>
        </p:sp>
        <p:sp>
          <p:nvSpPr>
            <p:cNvPr id="16" name="Text Box 44"/>
            <p:cNvSpPr txBox="1">
              <a:spLocks noChangeArrowheads="1"/>
            </p:cNvSpPr>
            <p:nvPr/>
          </p:nvSpPr>
          <p:spPr bwMode="auto">
            <a:xfrm>
              <a:off x="2064" y="1392"/>
              <a:ext cx="1968" cy="34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s-CL" sz="2000" b="1" dirty="0">
                  <a:solidFill>
                    <a:schemeClr val="tx1"/>
                  </a:solidFill>
                  <a:latin typeface="Times New Roman" pitchFamily="18" charset="0"/>
                </a:rPr>
                <a:t>El funcionario emite el pedido a favor del proveedor que ofrece la mejor opción de negocio</a:t>
              </a:r>
            </a:p>
          </p:txBody>
        </p:sp>
      </p:grpSp>
      <p:sp>
        <p:nvSpPr>
          <p:cNvPr id="17" name="Line 45"/>
          <p:cNvSpPr>
            <a:spLocks noChangeShapeType="1"/>
          </p:cNvSpPr>
          <p:nvPr/>
        </p:nvSpPr>
        <p:spPr bwMode="auto">
          <a:xfrm flipV="1">
            <a:off x="5148064" y="1916832"/>
            <a:ext cx="1080120" cy="50"/>
          </a:xfrm>
          <a:prstGeom prst="line">
            <a:avLst/>
          </a:prstGeom>
          <a:noFill/>
          <a:ln w="57150" cap="sq">
            <a:solidFill>
              <a:schemeClr val="tx2"/>
            </a:solidFill>
            <a:round/>
            <a:headEnd type="none" w="sm" len="sm"/>
            <a:tailEnd type="triangle" w="sm" len="sm"/>
          </a:ln>
        </p:spPr>
        <p:txBody>
          <a:bodyPr/>
          <a:lstStyle/>
          <a:p>
            <a:endParaRPr lang="es-CR"/>
          </a:p>
        </p:txBody>
      </p:sp>
      <p:grpSp>
        <p:nvGrpSpPr>
          <p:cNvPr id="4" name="Group 48"/>
          <p:cNvGrpSpPr>
            <a:grpSpLocks/>
          </p:cNvGrpSpPr>
          <p:nvPr/>
        </p:nvGrpSpPr>
        <p:grpSpPr bwMode="auto">
          <a:xfrm>
            <a:off x="250825" y="3903663"/>
            <a:ext cx="1657098" cy="2031377"/>
            <a:chOff x="2064" y="1392"/>
            <a:chExt cx="2014" cy="3696"/>
          </a:xfrm>
        </p:grpSpPr>
        <p:sp>
          <p:nvSpPr>
            <p:cNvPr id="20" name="Line 49"/>
            <p:cNvSpPr>
              <a:spLocks noChangeShapeType="1"/>
            </p:cNvSpPr>
            <p:nvPr/>
          </p:nvSpPr>
          <p:spPr bwMode="auto">
            <a:xfrm flipH="1">
              <a:off x="2064" y="2016"/>
              <a:ext cx="816" cy="0"/>
            </a:xfrm>
            <a:prstGeom prst="line">
              <a:avLst/>
            </a:prstGeom>
            <a:noFill/>
            <a:ln w="38100">
              <a:solidFill>
                <a:schemeClr val="folHlink"/>
              </a:solidFill>
              <a:round/>
              <a:headEnd/>
              <a:tailEnd type="triangle" w="med" len="med"/>
            </a:ln>
          </p:spPr>
          <p:txBody>
            <a:bodyPr/>
            <a:lstStyle/>
            <a:p>
              <a:endParaRPr lang="es-CR"/>
            </a:p>
          </p:txBody>
        </p:sp>
        <p:sp>
          <p:nvSpPr>
            <p:cNvPr id="21" name="Text Box 50"/>
            <p:cNvSpPr txBox="1">
              <a:spLocks noChangeArrowheads="1"/>
            </p:cNvSpPr>
            <p:nvPr/>
          </p:nvSpPr>
          <p:spPr bwMode="auto">
            <a:xfrm>
              <a:off x="2064" y="1392"/>
              <a:ext cx="2014" cy="369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defRPr/>
              </a:pPr>
              <a:r>
                <a:rPr lang="es-CL" sz="1800" b="1" dirty="0">
                  <a:solidFill>
                    <a:schemeClr val="tx1"/>
                  </a:solidFill>
                  <a:latin typeface="Times New Roman" pitchFamily="18" charset="0"/>
                </a:rPr>
                <a:t>El proveedor entrega los productos en el lugar requerido por la administración</a:t>
              </a:r>
            </a:p>
          </p:txBody>
        </p:sp>
      </p:grpSp>
      <p:sp>
        <p:nvSpPr>
          <p:cNvPr id="22" name="Line 51"/>
          <p:cNvSpPr>
            <a:spLocks noChangeShapeType="1"/>
          </p:cNvSpPr>
          <p:nvPr/>
        </p:nvSpPr>
        <p:spPr bwMode="auto">
          <a:xfrm flipV="1">
            <a:off x="179388" y="4264025"/>
            <a:ext cx="1587" cy="792163"/>
          </a:xfrm>
          <a:prstGeom prst="line">
            <a:avLst/>
          </a:prstGeom>
          <a:noFill/>
          <a:ln w="57150" cap="sq">
            <a:solidFill>
              <a:schemeClr val="tx2"/>
            </a:solidFill>
            <a:round/>
            <a:headEnd type="none" w="sm" len="sm"/>
            <a:tailEnd type="triangle" w="sm" len="sm"/>
          </a:ln>
        </p:spPr>
        <p:txBody>
          <a:bodyPr/>
          <a:lstStyle/>
          <a:p>
            <a:endParaRPr lang="es-CR"/>
          </a:p>
        </p:txBody>
      </p:sp>
      <p:sp>
        <p:nvSpPr>
          <p:cNvPr id="25" name="Rectangle 54"/>
          <p:cNvSpPr>
            <a:spLocks noChangeArrowheads="1"/>
          </p:cNvSpPr>
          <p:nvPr/>
        </p:nvSpPr>
        <p:spPr bwMode="auto">
          <a:xfrm>
            <a:off x="0" y="1644650"/>
            <a:ext cx="1500188" cy="646331"/>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spAutoFit/>
          </a:bodyPr>
          <a:lstStyle/>
          <a:p>
            <a:pPr algn="ctr" eaLnBrk="0" hangingPunct="0">
              <a:spcBef>
                <a:spcPct val="20000"/>
              </a:spcBef>
              <a:buClr>
                <a:schemeClr val="folHlink"/>
              </a:buClr>
              <a:buSzPct val="60000"/>
              <a:buFont typeface="Monotype Sorts" charset="0"/>
              <a:buNone/>
              <a:defRPr/>
            </a:pPr>
            <a:r>
              <a:rPr lang="es-CL" sz="1800" b="1" dirty="0">
                <a:solidFill>
                  <a:schemeClr val="tx1"/>
                </a:solidFill>
              </a:rPr>
              <a:t>Proveeduría Institucional</a:t>
            </a:r>
            <a:endParaRPr lang="es-ES" sz="1800" b="1" dirty="0">
              <a:solidFill>
                <a:schemeClr val="tx1"/>
              </a:solidFill>
            </a:endParaRPr>
          </a:p>
        </p:txBody>
      </p:sp>
      <p:graphicFrame>
        <p:nvGraphicFramePr>
          <p:cNvPr id="26" name="Diagram 23"/>
          <p:cNvGraphicFramePr/>
          <p:nvPr/>
        </p:nvGraphicFramePr>
        <p:xfrm>
          <a:off x="0" y="0"/>
          <a:ext cx="5072066" cy="126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Line 45"/>
          <p:cNvSpPr>
            <a:spLocks noChangeShapeType="1"/>
          </p:cNvSpPr>
          <p:nvPr/>
        </p:nvSpPr>
        <p:spPr bwMode="auto">
          <a:xfrm>
            <a:off x="6156176" y="3335338"/>
            <a:ext cx="0" cy="1008062"/>
          </a:xfrm>
          <a:prstGeom prst="line">
            <a:avLst/>
          </a:prstGeom>
          <a:noFill/>
          <a:ln w="57150" cap="sq">
            <a:solidFill>
              <a:schemeClr val="tx2"/>
            </a:solidFill>
            <a:round/>
            <a:headEnd type="none" w="sm" len="sm"/>
            <a:tailEnd type="triangle" w="sm" len="sm"/>
          </a:ln>
        </p:spPr>
        <p:txBody>
          <a:bodyPr/>
          <a:lstStyle/>
          <a:p>
            <a:endParaRPr lang="es-CR"/>
          </a:p>
        </p:txBody>
      </p:sp>
      <p:sp>
        <p:nvSpPr>
          <p:cNvPr id="29"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pic>
        <p:nvPicPr>
          <p:cNvPr id="27" name="Picture 53"/>
          <p:cNvPicPr>
            <a:picLocks noChangeArrowheads="1"/>
          </p:cNvPicPr>
          <p:nvPr/>
        </p:nvPicPr>
        <p:blipFill>
          <a:blip r:embed="rId7" cstate="print"/>
          <a:srcRect/>
          <a:stretch>
            <a:fillRect/>
          </a:stretch>
        </p:blipFill>
        <p:spPr bwMode="auto">
          <a:xfrm>
            <a:off x="0" y="2319358"/>
            <a:ext cx="2195513" cy="1200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0" name="Picture 32" descr="logo comprared"/>
          <p:cNvPicPr>
            <a:picLocks noChangeAspect="1" noChangeArrowheads="1"/>
          </p:cNvPicPr>
          <p:nvPr/>
        </p:nvPicPr>
        <p:blipFill>
          <a:blip r:embed="rId8" cstate="print"/>
          <a:srcRect/>
          <a:stretch>
            <a:fillRect/>
          </a:stretch>
        </p:blipFill>
        <p:spPr bwMode="auto">
          <a:xfrm>
            <a:off x="6858016" y="1743095"/>
            <a:ext cx="2195512" cy="10080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46" descr="teclado3"/>
          <p:cNvPicPr>
            <a:picLocks noChangeAspect="1" noChangeArrowheads="1"/>
          </p:cNvPicPr>
          <p:nvPr/>
        </p:nvPicPr>
        <p:blipFill>
          <a:blip r:embed="rId9" cstate="print"/>
          <a:srcRect/>
          <a:stretch>
            <a:fillRect/>
          </a:stretch>
        </p:blipFill>
        <p:spPr bwMode="auto">
          <a:xfrm>
            <a:off x="6516688" y="4406920"/>
            <a:ext cx="2251075" cy="15890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 name="Picture 52"/>
          <p:cNvPicPr>
            <a:picLocks noChangeAspect="1" noChangeArrowheads="1"/>
          </p:cNvPicPr>
          <p:nvPr/>
        </p:nvPicPr>
        <p:blipFill>
          <a:blip r:embed="rId10" cstate="print"/>
          <a:srcRect/>
          <a:stretch>
            <a:fillRect/>
          </a:stretch>
        </p:blipFill>
        <p:spPr bwMode="auto">
          <a:xfrm>
            <a:off x="2051720" y="3933056"/>
            <a:ext cx="1571636" cy="19464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iagram group"/>
          <p:cNvGrpSpPr/>
          <p:nvPr/>
        </p:nvGrpSpPr>
        <p:grpSpPr>
          <a:xfrm>
            <a:off x="452568" y="188640"/>
            <a:ext cx="7143768" cy="1247220"/>
            <a:chOff x="0" y="84758"/>
            <a:chExt cx="5214942" cy="1247220"/>
          </a:xfrm>
          <a:scene3d>
            <a:camera prst="perspectiveRelaxedModerately" zoom="92000"/>
            <a:lightRig rig="balanced" dir="t">
              <a:rot lat="0" lon="0" rev="12700000"/>
            </a:lightRig>
          </a:scene3d>
        </p:grpSpPr>
        <p:grpSp>
          <p:nvGrpSpPr>
            <p:cNvPr id="6" name="Group 5"/>
            <p:cNvGrpSpPr/>
            <p:nvPr/>
          </p:nvGrpSpPr>
          <p:grpSpPr>
            <a:xfrm>
              <a:off x="0" y="84758"/>
              <a:ext cx="5214942" cy="1247220"/>
              <a:chOff x="0" y="84758"/>
              <a:chExt cx="5214942" cy="1247220"/>
            </a:xfrm>
          </p:grpSpPr>
          <p:sp>
            <p:nvSpPr>
              <p:cNvPr id="7" name="Rounded Rectangle 5"/>
              <p:cNvSpPr/>
              <p:nvPr/>
            </p:nvSpPr>
            <p:spPr>
              <a:xfrm>
                <a:off x="0" y="84758"/>
                <a:ext cx="5214942" cy="12472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8" name="Rounded Rectangle 4"/>
              <p:cNvSpPr/>
              <p:nvPr/>
            </p:nvSpPr>
            <p:spPr>
              <a:xfrm>
                <a:off x="60884" y="145642"/>
                <a:ext cx="5093174" cy="1125452"/>
              </a:xfrm>
              <a:prstGeom prst="rect">
                <a:avLst/>
              </a:prstGeom>
              <a:sp3d/>
            </p:spPr>
            <p:style>
              <a:lnRef idx="0">
                <a:scrgbClr r="0" g="0" b="0"/>
              </a:lnRef>
              <a:fillRef idx="0">
                <a:scrgbClr r="0" g="0" b="0"/>
              </a:fillRef>
              <a:effectRef idx="0">
                <a:scrgbClr r="0" g="0" b="0"/>
              </a:effectRef>
              <a:fontRef idx="minor">
                <a:schemeClr val="lt1"/>
              </a:fontRef>
            </p:style>
            <p:txBody>
              <a:bodyPr lIns="198120" tIns="198120" rIns="198120" bIns="198120" spcCol="1270" anchor="ctr"/>
              <a:lstStyle/>
              <a:p>
                <a:pPr defTabSz="2311400" eaLnBrk="0" hangingPunct="0">
                  <a:lnSpc>
                    <a:spcPct val="90000"/>
                  </a:lnSpc>
                  <a:spcAft>
                    <a:spcPct val="35000"/>
                  </a:spcAft>
                  <a:buClr>
                    <a:schemeClr val="folHlink"/>
                  </a:buClr>
                  <a:buSzPct val="60000"/>
                  <a:buFont typeface="Monotype Sorts" charset="0"/>
                  <a:buNone/>
                  <a:defRPr/>
                </a:pPr>
                <a:r>
                  <a:rPr lang="es-CR" sz="5200" b="1" dirty="0">
                    <a:ln/>
                    <a:solidFill>
                      <a:schemeClr val="tx1"/>
                    </a:solidFill>
                    <a:latin typeface="+mj-lt"/>
                    <a:ea typeface="+mj-ea"/>
                    <a:cs typeface="+mj-cs"/>
                  </a:rPr>
                  <a:t>Regionalización</a:t>
                </a:r>
              </a:p>
            </p:txBody>
          </p:sp>
        </p:grpSp>
      </p:grpSp>
      <p:graphicFrame>
        <p:nvGraphicFramePr>
          <p:cNvPr id="9" name="Diagram 8"/>
          <p:cNvGraphicFramePr/>
          <p:nvPr/>
        </p:nvGraphicFramePr>
        <p:xfrm>
          <a:off x="285720" y="2539052"/>
          <a:ext cx="8643998" cy="4274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945350504"/>
              </p:ext>
            </p:extLst>
          </p:nvPr>
        </p:nvGraphicFramePr>
        <p:xfrm>
          <a:off x="142844" y="1613024"/>
          <a:ext cx="8858312"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hangingPunct="1">
              <a:defRPr/>
            </a:pPr>
            <a:r>
              <a:rPr lang="es-CR" sz="2000" dirty="0" smtClean="0">
                <a:solidFill>
                  <a:schemeClr val="accent2"/>
                </a:solidFill>
                <a:effectLst>
                  <a:outerShdw blurRad="38100" dist="38100" dir="2700000" algn="tl">
                    <a:srgbClr val="C0C0C0"/>
                  </a:outerShdw>
                </a:effectLst>
                <a:latin typeface="Arial" pitchFamily="34" charset="0"/>
                <a:ea typeface="+mn-ea"/>
                <a:cs typeface="Arial" pitchFamily="34" charset="0"/>
              </a:rPr>
              <a:t>¿Qué es CompraRED?</a:t>
            </a:r>
            <a:endParaRPr lang="es-ES" sz="2000" dirty="0" smtClean="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sp>
        <p:nvSpPr>
          <p:cNvPr id="3" name="2 Marcador de número de diapositiva"/>
          <p:cNvSpPr>
            <a:spLocks noGrp="1"/>
          </p:cNvSpPr>
          <p:nvPr>
            <p:ph type="sldNum" sz="quarter" idx="12"/>
          </p:nvPr>
        </p:nvSpPr>
        <p:spPr/>
        <p:txBody>
          <a:bodyPr>
            <a:normAutofit/>
          </a:bodyPr>
          <a:lstStyle/>
          <a:p>
            <a:pPr>
              <a:defRPr/>
            </a:pPr>
            <a:fld id="{E7E1F330-74C2-4BEB-A91F-4A5E894BDBFE}" type="slidenum">
              <a:rPr lang="es-ES"/>
              <a:pPr>
                <a:defRPr/>
              </a:pPr>
              <a:t>2</a:t>
            </a:fld>
            <a:endParaRPr lang="es-ES"/>
          </a:p>
        </p:txBody>
      </p:sp>
      <p:sp>
        <p:nvSpPr>
          <p:cNvPr id="5" name="4 Marcador de contenido"/>
          <p:cNvSpPr>
            <a:spLocks noGrp="1"/>
          </p:cNvSpPr>
          <p:nvPr>
            <p:ph idx="1"/>
          </p:nvPr>
        </p:nvSpPr>
        <p:spPr>
          <a:xfrm>
            <a:off x="457200" y="1412875"/>
            <a:ext cx="8218488" cy="4713288"/>
          </a:xfrm>
        </p:spPr>
        <p:txBody>
          <a:bodyPr/>
          <a:lstStyle/>
          <a:p>
            <a:pPr marL="0" indent="0" eaLnBrk="1" hangingPunct="1">
              <a:buFont typeface="Arial" charset="0"/>
              <a:buChar char="•"/>
              <a:defRPr/>
            </a:pPr>
            <a:endParaRPr lang="es-ES" sz="2000" dirty="0" smtClean="0">
              <a:latin typeface="Arial" pitchFamily="34" charset="0"/>
              <a:cs typeface="Arial" pitchFamily="34" charset="0"/>
            </a:endParaRPr>
          </a:p>
          <a:p>
            <a:pPr marL="0" indent="0" algn="just" eaLnBrk="1" hangingPunct="1">
              <a:buFont typeface="Arial" charset="0"/>
              <a:buNone/>
              <a:defRPr/>
            </a:pPr>
            <a:r>
              <a:rPr lang="es-ES" sz="2000" dirty="0" smtClean="0">
                <a:latin typeface="Arial" pitchFamily="34" charset="0"/>
                <a:cs typeface="Arial" pitchFamily="34" charset="0"/>
              </a:rPr>
              <a:t>Permite a las Instituciones del Sector Público, dar a conocer por medio de Internet, sus demandas de bienes, obras y servicios, a su vez los proveedores pueden conocer, participar y darle seguimiento desde el inicio hasta su finiquito a los procedimientos de contratación administrativa del Estado costarricense.</a:t>
            </a:r>
          </a:p>
          <a:p>
            <a:pPr marL="0" indent="0" eaLnBrk="1" hangingPunct="1">
              <a:buFont typeface="Arial" charset="0"/>
              <a:buNone/>
              <a:defRPr/>
            </a:pPr>
            <a:endParaRPr lang="es-CR" sz="2000" dirty="0" smtClean="0">
              <a:latin typeface="Arial" pitchFamily="34" charset="0"/>
              <a:cs typeface="Arial" pitchFamily="34" charset="0"/>
            </a:endParaRPr>
          </a:p>
          <a:p>
            <a:pPr marL="0" indent="0" algn="ctr" eaLnBrk="1" hangingPunct="1">
              <a:buFont typeface="Arial" charset="0"/>
              <a:buNone/>
              <a:defRPr/>
            </a:pPr>
            <a:r>
              <a:rPr lang="es-CR" sz="2000" b="1" dirty="0" smtClean="0">
                <a:solidFill>
                  <a:schemeClr val="accent2"/>
                </a:solidFill>
                <a:effectLst>
                  <a:outerShdw blurRad="38100" dist="38100" dir="2700000" algn="tl">
                    <a:srgbClr val="C0C0C0"/>
                  </a:outerShdw>
                </a:effectLst>
                <a:latin typeface="Arial" pitchFamily="34" charset="0"/>
                <a:cs typeface="Arial" pitchFamily="34" charset="0"/>
              </a:rPr>
              <a:t>Objetivo general</a:t>
            </a:r>
            <a:endParaRPr lang="es-CR" sz="2000" dirty="0" smtClean="0">
              <a:latin typeface="Arial" pitchFamily="34" charset="0"/>
              <a:cs typeface="Arial" pitchFamily="34" charset="0"/>
            </a:endParaRPr>
          </a:p>
          <a:p>
            <a:pPr marL="0" indent="0" eaLnBrk="1" hangingPunct="1">
              <a:lnSpc>
                <a:spcPct val="130000"/>
              </a:lnSpc>
              <a:spcBef>
                <a:spcPct val="0"/>
              </a:spcBef>
              <a:buFont typeface="Arial" charset="0"/>
              <a:buChar char="•"/>
              <a:defRPr/>
            </a:pPr>
            <a:endParaRPr lang="es-ES" sz="2000" dirty="0" smtClean="0">
              <a:latin typeface="Arial" pitchFamily="34" charset="0"/>
              <a:cs typeface="Arial" pitchFamily="34" charset="0"/>
            </a:endParaRPr>
          </a:p>
          <a:p>
            <a:pPr marL="0" indent="0" algn="just" eaLnBrk="1" hangingPunct="1">
              <a:lnSpc>
                <a:spcPct val="130000"/>
              </a:lnSpc>
              <a:spcBef>
                <a:spcPct val="0"/>
              </a:spcBef>
              <a:buFont typeface="Arial" charset="0"/>
              <a:buNone/>
              <a:defRPr/>
            </a:pPr>
            <a:r>
              <a:rPr lang="es-ES" sz="2000" dirty="0" smtClean="0">
                <a:latin typeface="Arial" pitchFamily="34" charset="0"/>
                <a:cs typeface="Arial" pitchFamily="34" charset="0"/>
              </a:rPr>
              <a:t>Propiciar la transparencia, eficiencia, eficacia e integración regional y mundial de la gestión de las compras del Estado Costarricense.</a:t>
            </a:r>
          </a:p>
          <a:p>
            <a:pPr eaLnBrk="1" hangingPunct="1">
              <a:buFont typeface="Arial" charset="0"/>
              <a:buChar char="•"/>
              <a:defRPr/>
            </a:pPr>
            <a:endParaRPr lang="es-ES" sz="2000"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15826"/>
            <a:ext cx="8229600" cy="940966"/>
          </a:xfrm>
        </p:spPr>
        <p:txBody>
          <a:bodyPr>
            <a:noAutofit/>
          </a:bodyPr>
          <a:lstStyle/>
          <a:p>
            <a:pPr algn="ctr"/>
            <a:r>
              <a:rPr lang="es-CL" altLang="en-US" sz="2400" b="1" dirty="0" smtClean="0">
                <a:solidFill>
                  <a:schemeClr val="accent2"/>
                </a:solidFill>
                <a:effectLst>
                  <a:outerShdw blurRad="38100" dist="38100" dir="2700000" algn="tl">
                    <a:srgbClr val="C0C0C0"/>
                  </a:outerShdw>
                </a:effectLst>
                <a:latin typeface="Arial" pitchFamily="34" charset="0"/>
                <a:ea typeface="+mn-ea"/>
                <a:cs typeface="Arial" pitchFamily="34" charset="0"/>
              </a:rPr>
              <a:t>Beneficios Catálogo Electrónico de Convenio Marco para  el Comprador</a:t>
            </a:r>
            <a:endParaRPr lang="es-ES" altLang="en-US" sz="2400" b="1" dirty="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sp>
        <p:nvSpPr>
          <p:cNvPr id="5" name="Rectangle 3"/>
          <p:cNvSpPr txBox="1">
            <a:spLocks noChangeArrowheads="1"/>
          </p:cNvSpPr>
          <p:nvPr/>
        </p:nvSpPr>
        <p:spPr>
          <a:xfrm>
            <a:off x="457200" y="1927373"/>
            <a:ext cx="4038600" cy="4525963"/>
          </a:xfrm>
          <a:prstGeom prst="rect">
            <a:avLst/>
          </a:prstGeom>
        </p:spPr>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MX" sz="2400" b="1" i="0" u="none" strike="noStrike" kern="1200" cap="none" spc="0" normalizeH="0" baseline="0" noProof="0" dirty="0" smtClean="0">
                <a:ln>
                  <a:noFill/>
                </a:ln>
                <a:solidFill>
                  <a:schemeClr val="tx2"/>
                </a:solidFill>
                <a:effectLst/>
                <a:uLnTx/>
                <a:uFillTx/>
                <a:latin typeface="+mn-lt"/>
                <a:ea typeface="+mn-ea"/>
                <a:cs typeface="+mn-cs"/>
              </a:rPr>
              <a:t>Simplificación del proceso de compra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Tx/>
              <a:buNone/>
              <a:tabLst/>
              <a:defRPr/>
            </a:pPr>
            <a:endParaRPr kumimoji="0" lang="es-MX" sz="2400" b="1" i="0" u="none" strike="noStrike" kern="1200" cap="none" spc="0" normalizeH="0" baseline="0" noProof="0" dirty="0" smtClean="0">
              <a:ln>
                <a:noFill/>
              </a:ln>
              <a:solidFill>
                <a:schemeClr val="tx2"/>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MX" sz="2400" b="1" i="0" u="none" strike="noStrike" kern="1200" cap="none" spc="0" normalizeH="0" baseline="0" noProof="0" dirty="0" smtClean="0">
                <a:ln>
                  <a:noFill/>
                </a:ln>
                <a:solidFill>
                  <a:schemeClr val="tx2"/>
                </a:solidFill>
                <a:effectLst/>
                <a:uLnTx/>
                <a:uFillTx/>
                <a:latin typeface="+mn-lt"/>
                <a:ea typeface="+mn-ea"/>
                <a:cs typeface="+mn-cs"/>
              </a:rPr>
              <a:t>Precios convenientes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Tx/>
              <a:buNone/>
              <a:tabLst/>
              <a:defRPr/>
            </a:pPr>
            <a:endParaRPr kumimoji="0" lang="es-MX" sz="2400" b="1" i="0" u="none" strike="noStrike" kern="1200" cap="none" spc="0" normalizeH="0" baseline="0" noProof="0" dirty="0" smtClean="0">
              <a:ln>
                <a:noFill/>
              </a:ln>
              <a:solidFill>
                <a:schemeClr val="tx2"/>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MX" sz="2400" b="1" i="0" u="none" strike="noStrike" kern="1200" cap="none" spc="0" normalizeH="0" baseline="0" noProof="0" dirty="0" smtClean="0">
                <a:ln>
                  <a:noFill/>
                </a:ln>
                <a:solidFill>
                  <a:schemeClr val="tx2"/>
                </a:solidFill>
                <a:effectLst/>
                <a:uLnTx/>
                <a:uFillTx/>
                <a:latin typeface="+mn-lt"/>
                <a:ea typeface="+mn-ea"/>
                <a:cs typeface="+mn-cs"/>
              </a:rPr>
              <a:t>Plazos de entrega adecuados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Tx/>
              <a:buNone/>
              <a:tabLst/>
              <a:defRPr/>
            </a:pPr>
            <a:endParaRPr kumimoji="0" lang="es-MX" sz="2400" b="1" i="0" u="none" strike="noStrike" kern="1200" cap="none" spc="0" normalizeH="0" baseline="0" noProof="0" dirty="0" smtClean="0">
              <a:ln>
                <a:noFill/>
              </a:ln>
              <a:solidFill>
                <a:schemeClr val="tx2"/>
              </a:solidFill>
              <a:effectLst/>
              <a:uLnTx/>
              <a:uFillTx/>
              <a:latin typeface="+mn-lt"/>
              <a:ea typeface="+mn-ea"/>
              <a:cs typeface="+mn-cs"/>
            </a:endParaRP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s-MX" sz="2400" b="1" i="0" u="none" strike="noStrike" kern="1200" cap="none" spc="0" normalizeH="0" baseline="0" noProof="0" dirty="0" smtClean="0">
                <a:ln>
                  <a:noFill/>
                </a:ln>
                <a:solidFill>
                  <a:schemeClr val="tx2"/>
                </a:solidFill>
                <a:effectLst/>
                <a:uLnTx/>
                <a:uFillTx/>
                <a:latin typeface="+mn-lt"/>
                <a:ea typeface="+mn-ea"/>
                <a:cs typeface="+mn-cs"/>
              </a:rPr>
              <a:t>Disminución de costos de inventario</a:t>
            </a:r>
            <a:endParaRPr kumimoji="0" lang="es-ES" sz="24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9"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pic>
        <p:nvPicPr>
          <p:cNvPr id="8" name="Picture 4" descr="foto"/>
          <p:cNvPicPr>
            <a:picLocks noGrp="1" noChangeAspect="1" noChangeArrowheads="1"/>
          </p:cNvPicPr>
          <p:nvPr>
            <p:ph sz="half" idx="4294967295"/>
          </p:nvPr>
        </p:nvPicPr>
        <p:blipFill>
          <a:blip r:embed="rId2" cstate="print"/>
          <a:srcRect/>
          <a:stretch>
            <a:fillRect/>
          </a:stretch>
        </p:blipFill>
        <p:spPr>
          <a:xfrm>
            <a:off x="5881688" y="1821011"/>
            <a:ext cx="3022600" cy="4679950"/>
          </a:xfrm>
          <a:prstGeom prst="rect">
            <a:avLst/>
          </a:prstGeom>
        </p:spPr>
      </p:pic>
      <p:pic>
        <p:nvPicPr>
          <p:cNvPr id="10" name="Picture 5" descr="teclado3"/>
          <p:cNvPicPr>
            <a:picLocks noChangeAspect="1" noChangeArrowheads="1"/>
          </p:cNvPicPr>
          <p:nvPr/>
        </p:nvPicPr>
        <p:blipFill>
          <a:blip r:embed="rId3" cstate="print"/>
          <a:srcRect/>
          <a:stretch>
            <a:fillRect/>
          </a:stretch>
        </p:blipFill>
        <p:spPr bwMode="auto">
          <a:xfrm>
            <a:off x="5084763" y="4845198"/>
            <a:ext cx="2251075" cy="15890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940966"/>
          </a:xfrm>
        </p:spPr>
        <p:txBody>
          <a:bodyPr/>
          <a:lstStyle/>
          <a:p>
            <a:r>
              <a:rPr lang="es-CL" sz="3200" b="1" dirty="0" smtClean="0"/>
              <a:t>Beneficios para el Comprador</a:t>
            </a:r>
            <a:endParaRPr lang="es-ES" sz="3200" dirty="0"/>
          </a:p>
        </p:txBody>
      </p:sp>
      <p:graphicFrame>
        <p:nvGraphicFramePr>
          <p:cNvPr id="6" name="5 Marcador de contenido"/>
          <p:cNvGraphicFramePr>
            <a:graphicFrameLocks noGrp="1"/>
          </p:cNvGraphicFramePr>
          <p:nvPr>
            <p:ph idx="1"/>
          </p:nvPr>
        </p:nvGraphicFramePr>
        <p:xfrm>
          <a:off x="457200" y="1340768"/>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8958"/>
          </a:xfrm>
        </p:spPr>
        <p:txBody>
          <a:bodyPr/>
          <a:lstStyle/>
          <a:p>
            <a:r>
              <a:rPr lang="es-ES" sz="3600" b="1" dirty="0" smtClean="0"/>
              <a:t>Beneficios para los Proveedores Comerciales</a:t>
            </a:r>
            <a:endParaRPr lang="es-ES" sz="3600" dirty="0"/>
          </a:p>
        </p:txBody>
      </p:sp>
      <p:graphicFrame>
        <p:nvGraphicFramePr>
          <p:cNvPr id="6" name="5 Marcador de contenido"/>
          <p:cNvGraphicFramePr>
            <a:graphicFrameLocks noGrp="1"/>
          </p:cNvGraphicFramePr>
          <p:nvPr>
            <p:ph idx="1"/>
          </p:nvPr>
        </p:nvGraphicFramePr>
        <p:xfrm>
          <a:off x="457200" y="1700808"/>
          <a:ext cx="8229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652934"/>
          </a:xfrm>
        </p:spPr>
        <p:txBody>
          <a:bodyPr/>
          <a:lstStyle/>
          <a:p>
            <a:r>
              <a:rPr lang="es-ES" sz="2800" b="1" dirty="0" smtClean="0"/>
              <a:t>CONVENIOS MARCO</a:t>
            </a:r>
            <a:endParaRPr lang="es-ES" sz="2800" dirty="0"/>
          </a:p>
        </p:txBody>
      </p:sp>
      <p:graphicFrame>
        <p:nvGraphicFramePr>
          <p:cNvPr id="6" name="5 Marcador de contenido"/>
          <p:cNvGraphicFramePr>
            <a:graphicFrameLocks noGrp="1"/>
          </p:cNvGraphicFramePr>
          <p:nvPr>
            <p:ph idx="1"/>
          </p:nvPr>
        </p:nvGraphicFramePr>
        <p:xfrm>
          <a:off x="323528" y="1268760"/>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457200" y="548680"/>
            <a:ext cx="8229600" cy="580926"/>
          </a:xfrm>
        </p:spPr>
        <p:txBody>
          <a:bodyPr/>
          <a:lstStyle/>
          <a:p>
            <a:r>
              <a:rPr lang="es-ES" sz="2800" b="1" dirty="0" smtClean="0"/>
              <a:t>Convenios Marcos en proceso de Contratación</a:t>
            </a:r>
            <a:endParaRPr lang="es-ES" sz="2800" b="1" dirty="0"/>
          </a:p>
        </p:txBody>
      </p:sp>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84352146"/>
              </p:ext>
            </p:extLst>
          </p:nvPr>
        </p:nvGraphicFramePr>
        <p:xfrm>
          <a:off x="323528" y="1268760"/>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88640"/>
            <a:ext cx="5904656" cy="634082"/>
          </a:xfrm>
        </p:spPr>
        <p:txBody>
          <a:bodyPr/>
          <a:lstStyle/>
          <a:p>
            <a:r>
              <a:rPr lang="es-CR" sz="4000" dirty="0" smtClean="0"/>
              <a:t>Ahorro en CM</a:t>
            </a:r>
            <a:endParaRPr lang="es-CR" sz="4000" dirty="0"/>
          </a:p>
        </p:txBody>
      </p:sp>
      <p:sp>
        <p:nvSpPr>
          <p:cNvPr id="3" name="2 Marcador de contenido"/>
          <p:cNvSpPr>
            <a:spLocks noGrp="1"/>
          </p:cNvSpPr>
          <p:nvPr>
            <p:ph idx="1"/>
          </p:nvPr>
        </p:nvSpPr>
        <p:spPr>
          <a:xfrm>
            <a:off x="395536" y="836712"/>
            <a:ext cx="8229600" cy="3240360"/>
          </a:xfrm>
        </p:spPr>
        <p:txBody>
          <a:bodyPr/>
          <a:lstStyle/>
          <a:p>
            <a:pPr algn="just"/>
            <a:r>
              <a:rPr lang="es-ES" sz="2000" dirty="0" smtClean="0"/>
              <a:t>Se ha considerado una metodología para calcular los ahorros que se obtienen en la implementación de esta figura de contratación, la cual sin lugar a dudas brinda un gran beneficio en la agilidad para abastecer de bienes y servicios a las instituciones públicas costarricenses que lo utilizan, la misma se basa en el cálculo de acuerdo al monto de compra y su equivalencia con los trámites tradicionales de contratación de acuerdo al promedio de presupuestos con que cuentan las instituciones compradoras y que es ajustada cada año por la Contraloría General de la República, versus lo que tarda una compra de convenio marco.</a:t>
            </a:r>
          </a:p>
          <a:p>
            <a:pPr algn="just"/>
            <a:r>
              <a:rPr lang="es-ES" sz="2000" dirty="0" smtClean="0"/>
              <a:t>Se identifican ahorros en tres rubros importantes, estos son:</a:t>
            </a:r>
          </a:p>
          <a:p>
            <a:endParaRPr lang="es-CR" dirty="0"/>
          </a:p>
        </p:txBody>
      </p:sp>
      <p:sp>
        <p:nvSpPr>
          <p:cNvPr id="4" name="3 Marcador de pie de página"/>
          <p:cNvSpPr>
            <a:spLocks noGrp="1"/>
          </p:cNvSpPr>
          <p:nvPr>
            <p:ph type="ftr" sz="quarter" idx="11"/>
          </p:nvPr>
        </p:nvSpPr>
        <p:spPr>
          <a:xfrm>
            <a:off x="1259632" y="6492875"/>
            <a:ext cx="6552728" cy="365125"/>
          </a:xfrm>
        </p:spPr>
        <p:txBody>
          <a:bodyPr/>
          <a:lstStyle/>
          <a:p>
            <a:r>
              <a:rPr lang="es-ES" dirty="0" smtClean="0"/>
              <a:t>Dirección General de Administración de Bienes y Contratación Administrativa</a:t>
            </a:r>
            <a:endParaRPr lang="es-ES" dirty="0"/>
          </a:p>
        </p:txBody>
      </p:sp>
      <p:graphicFrame>
        <p:nvGraphicFramePr>
          <p:cNvPr id="5" name="4 Diagrama"/>
          <p:cNvGraphicFramePr/>
          <p:nvPr/>
        </p:nvGraphicFramePr>
        <p:xfrm>
          <a:off x="1403648" y="4005064"/>
          <a:ext cx="5904656" cy="2371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940966"/>
          </a:xfrm>
        </p:spPr>
        <p:txBody>
          <a:bodyPr/>
          <a:lstStyle/>
          <a:p>
            <a:r>
              <a:rPr lang="es-ES" sz="2800" b="1" dirty="0" smtClean="0"/>
              <a:t>1- CM Suministros de Oficina y Papelería</a:t>
            </a:r>
            <a:br>
              <a:rPr lang="es-ES" sz="2800" b="1" dirty="0" smtClean="0"/>
            </a:br>
            <a:r>
              <a:rPr lang="es-ES" sz="2800" b="1" dirty="0" smtClean="0"/>
              <a:t> Licitación Pública 2010LN-000001-CMBYC</a:t>
            </a:r>
            <a:endParaRPr lang="es-ES" sz="2800" dirty="0"/>
          </a:p>
        </p:txBody>
      </p:sp>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
        <p:nvSpPr>
          <p:cNvPr id="7" name="5 Marcador de contenido"/>
          <p:cNvSpPr>
            <a:spLocks noGrp="1"/>
          </p:cNvSpPr>
          <p:nvPr>
            <p:ph sz="half" idx="1"/>
          </p:nvPr>
        </p:nvSpPr>
        <p:spPr>
          <a:xfrm>
            <a:off x="251520" y="1628800"/>
            <a:ext cx="3672408" cy="4752528"/>
          </a:xfrm>
        </p:spPr>
        <p:txBody>
          <a:bodyPr/>
          <a:lstStyle/>
          <a:p>
            <a:pPr algn="just" eaLnBrk="1" hangingPunct="1"/>
            <a:endParaRPr lang="es-CR" sz="2000" dirty="0" smtClean="0"/>
          </a:p>
          <a:p>
            <a:pPr algn="just" eaLnBrk="1" hangingPunct="1"/>
            <a:r>
              <a:rPr lang="es-CR" sz="2000" dirty="0" smtClean="0"/>
              <a:t>Fecha de inicio: 22 de Agosto del 2011, </a:t>
            </a:r>
            <a:endParaRPr lang="es-ES" sz="2000" dirty="0" smtClean="0"/>
          </a:p>
          <a:p>
            <a:pPr algn="just" eaLnBrk="1" hangingPunct="1"/>
            <a:r>
              <a:rPr lang="es-CR" sz="2000" dirty="0" smtClean="0"/>
              <a:t>1 año y 1 mes de ejecución.</a:t>
            </a:r>
            <a:endParaRPr lang="es-ES" sz="2000" dirty="0" smtClean="0"/>
          </a:p>
          <a:p>
            <a:pPr algn="just" eaLnBrk="1" hangingPunct="1"/>
            <a:r>
              <a:rPr lang="es-CR" sz="2000" b="1" dirty="0" smtClean="0"/>
              <a:t>888</a:t>
            </a:r>
            <a:r>
              <a:rPr lang="es-CR" sz="2000" dirty="0" smtClean="0"/>
              <a:t> contrataciones,  en  65 Instituciones Públicas para un monto consumido superior a los </a:t>
            </a:r>
            <a:r>
              <a:rPr lang="es-CR" sz="2000" b="1" dirty="0" smtClean="0"/>
              <a:t>¢1.367 millones de colones.</a:t>
            </a:r>
            <a:r>
              <a:rPr lang="es-ES" sz="2000" b="1" dirty="0" smtClean="0"/>
              <a:t> </a:t>
            </a:r>
          </a:p>
          <a:p>
            <a:pPr algn="just" eaLnBrk="1" hangingPunct="1"/>
            <a:r>
              <a:rPr lang="es-ES" sz="2000" b="1" dirty="0" smtClean="0"/>
              <a:t>14 empresas adjudicadas (4 empresas Pymes).</a:t>
            </a:r>
          </a:p>
          <a:p>
            <a:pPr algn="just" eaLnBrk="1" hangingPunct="1"/>
            <a:r>
              <a:rPr lang="es-ES" sz="2000" b="1" dirty="0" smtClean="0"/>
              <a:t>1.101 productos catalogados.</a:t>
            </a:r>
          </a:p>
          <a:p>
            <a:pPr algn="just" eaLnBrk="1" hangingPunct="1"/>
            <a:r>
              <a:rPr lang="es-ES" sz="2000" b="1" dirty="0" smtClean="0"/>
              <a:t>Ahorro Total superior a ¢835 millones de colones</a:t>
            </a:r>
          </a:p>
          <a:p>
            <a:pPr algn="just" eaLnBrk="1" hangingPunct="1"/>
            <a:endParaRPr lang="es-ES" sz="2000" b="1" dirty="0" smtClean="0"/>
          </a:p>
          <a:p>
            <a:pPr algn="just" eaLnBrk="1" hangingPunct="1">
              <a:buNone/>
            </a:pPr>
            <a:endParaRPr lang="es-ES" dirty="0" smtClean="0"/>
          </a:p>
        </p:txBody>
      </p:sp>
      <p:graphicFrame>
        <p:nvGraphicFramePr>
          <p:cNvPr id="8" name="7 Tabla"/>
          <p:cNvGraphicFramePr>
            <a:graphicFrameLocks noGrp="1"/>
          </p:cNvGraphicFramePr>
          <p:nvPr/>
        </p:nvGraphicFramePr>
        <p:xfrm>
          <a:off x="4211960" y="3717032"/>
          <a:ext cx="4680520" cy="1803641"/>
        </p:xfrm>
        <a:graphic>
          <a:graphicData uri="http://schemas.openxmlformats.org/drawingml/2006/table">
            <a:tbl>
              <a:tblPr/>
              <a:tblGrid>
                <a:gridCol w="2448272"/>
                <a:gridCol w="1368152"/>
                <a:gridCol w="864096"/>
              </a:tblGrid>
              <a:tr h="271263">
                <a:tc>
                  <a:txBody>
                    <a:bodyPr/>
                    <a:lstStyle/>
                    <a:p>
                      <a:pPr algn="ctr">
                        <a:lnSpc>
                          <a:spcPct val="115000"/>
                        </a:lnSpc>
                        <a:spcAft>
                          <a:spcPts val="0"/>
                        </a:spcAft>
                      </a:pPr>
                      <a:r>
                        <a:rPr lang="es-ES" sz="1400" b="1" dirty="0">
                          <a:solidFill>
                            <a:srgbClr val="000000"/>
                          </a:solidFill>
                          <a:latin typeface="Calibri"/>
                          <a:ea typeface="Times New Roman"/>
                          <a:cs typeface="Times New Roman"/>
                        </a:rPr>
                        <a:t>Rubro</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S" sz="1400" b="1" dirty="0">
                          <a:solidFill>
                            <a:srgbClr val="000000"/>
                          </a:solidFill>
                          <a:latin typeface="Calibri"/>
                          <a:ea typeface="Times New Roman"/>
                          <a:cs typeface="Times New Roman"/>
                        </a:rPr>
                        <a:t>Monto</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S" sz="1400" b="1">
                          <a:solidFill>
                            <a:srgbClr val="000000"/>
                          </a:solidFill>
                          <a:latin typeface="Calibri"/>
                          <a:ea typeface="Times New Roman"/>
                          <a:cs typeface="Times New Roman"/>
                        </a:rPr>
                        <a:t>Relación</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271263">
                <a:tc>
                  <a:txBody>
                    <a:bodyPr/>
                    <a:lstStyle/>
                    <a:p>
                      <a:pPr algn="ctr">
                        <a:lnSpc>
                          <a:spcPct val="115000"/>
                        </a:lnSpc>
                        <a:spcAft>
                          <a:spcPts val="0"/>
                        </a:spcAft>
                      </a:pPr>
                      <a:r>
                        <a:rPr lang="es-ES" sz="1400" b="1" dirty="0">
                          <a:solidFill>
                            <a:srgbClr val="000000"/>
                          </a:solidFill>
                          <a:latin typeface="Calibri"/>
                          <a:ea typeface="Times New Roman"/>
                          <a:cs typeface="Times New Roman"/>
                        </a:rPr>
                        <a:t>Ahorro en horas hombre/mujer ¢317.2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000000"/>
                          </a:solidFill>
                          <a:latin typeface="Tahoma"/>
                          <a:ea typeface="Times New Roman"/>
                          <a:cs typeface="Times New Roman"/>
                        </a:rPr>
                        <a:t>₡</a:t>
                      </a:r>
                      <a:r>
                        <a:rPr lang="es-ES" sz="1400" b="1" dirty="0">
                          <a:solidFill>
                            <a:srgbClr val="000000"/>
                          </a:solidFill>
                          <a:latin typeface="Calibri"/>
                          <a:ea typeface="Times New Roman"/>
                          <a:cs typeface="Calibri"/>
                        </a:rPr>
                        <a:t>317,203,018.5</a:t>
                      </a:r>
                      <a:r>
                        <a:rPr lang="es-ES" sz="1400" b="1" dirty="0">
                          <a:solidFill>
                            <a:srgbClr val="000000"/>
                          </a:solidFill>
                          <a:latin typeface="Calibri"/>
                          <a:ea typeface="Times New Roman"/>
                          <a:cs typeface="Times New Roman"/>
                        </a:rPr>
                        <a:t>2</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Calibri"/>
                          <a:ea typeface="Times New Roman"/>
                          <a:cs typeface="Times New Roman"/>
                        </a:rPr>
                        <a:t>69.73%</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3">
                <a:tc>
                  <a:txBody>
                    <a:bodyPr/>
                    <a:lstStyle/>
                    <a:p>
                      <a:pPr algn="ctr">
                        <a:lnSpc>
                          <a:spcPct val="115000"/>
                        </a:lnSpc>
                        <a:spcAft>
                          <a:spcPts val="0"/>
                        </a:spcAft>
                      </a:pPr>
                      <a:r>
                        <a:rPr lang="es-ES" sz="1400" b="1">
                          <a:solidFill>
                            <a:srgbClr val="000000"/>
                          </a:solidFill>
                          <a:latin typeface="Calibri"/>
                          <a:ea typeface="Times New Roman"/>
                          <a:cs typeface="Times New Roman"/>
                        </a:rPr>
                        <a:t>Ahorro en Precios ¢136.5</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000000"/>
                          </a:solidFill>
                          <a:latin typeface="Tahoma"/>
                          <a:ea typeface="Times New Roman"/>
                          <a:cs typeface="Times New Roman"/>
                        </a:rPr>
                        <a:t>₡</a:t>
                      </a:r>
                      <a:r>
                        <a:rPr lang="es-ES" sz="1400" b="1" dirty="0">
                          <a:solidFill>
                            <a:srgbClr val="000000"/>
                          </a:solidFill>
                          <a:latin typeface="Calibri"/>
                          <a:ea typeface="Times New Roman"/>
                          <a:cs typeface="Calibri"/>
                        </a:rPr>
                        <a:t>136,577,757.6</a:t>
                      </a:r>
                      <a:r>
                        <a:rPr lang="es-ES" sz="1400" b="1" dirty="0">
                          <a:solidFill>
                            <a:srgbClr val="000000"/>
                          </a:solidFill>
                          <a:latin typeface="Calibri"/>
                          <a:ea typeface="Times New Roman"/>
                          <a:cs typeface="Times New Roman"/>
                        </a:rPr>
                        <a:t>1</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Calibri"/>
                          <a:ea typeface="Times New Roman"/>
                          <a:cs typeface="Times New Roman"/>
                        </a:rPr>
                        <a:t>30.02%</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3">
                <a:tc>
                  <a:txBody>
                    <a:bodyPr/>
                    <a:lstStyle/>
                    <a:p>
                      <a:pPr algn="ctr">
                        <a:lnSpc>
                          <a:spcPct val="115000"/>
                        </a:lnSpc>
                        <a:spcAft>
                          <a:spcPts val="0"/>
                        </a:spcAft>
                      </a:pPr>
                      <a:r>
                        <a:rPr lang="es-ES" sz="1400" b="1" dirty="0">
                          <a:solidFill>
                            <a:srgbClr val="000000"/>
                          </a:solidFill>
                          <a:latin typeface="Calibri"/>
                          <a:ea typeface="Times New Roman"/>
                          <a:cs typeface="Times New Roman"/>
                        </a:rPr>
                        <a:t>Ahorro en materiales ¢1.15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dirty="0">
                          <a:latin typeface="Tahoma"/>
                          <a:ea typeface="Times New Roman"/>
                          <a:cs typeface="Times New Roman"/>
                        </a:rPr>
                        <a:t>₡</a:t>
                      </a:r>
                      <a:r>
                        <a:rPr lang="es-ES" sz="1400" b="1" dirty="0" smtClean="0">
                          <a:latin typeface="Calibri"/>
                          <a:ea typeface="Times New Roman"/>
                          <a:cs typeface="Calibri"/>
                        </a:rPr>
                        <a:t>1,152,934.3</a:t>
                      </a:r>
                      <a:r>
                        <a:rPr lang="es-ES" sz="1400" b="1" dirty="0" smtClean="0">
                          <a:latin typeface="Calibri"/>
                          <a:ea typeface="Times New Roman"/>
                          <a:cs typeface="Times New Roman"/>
                        </a:rPr>
                        <a:t>1</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solidFill>
                            <a:srgbClr val="000000"/>
                          </a:solidFill>
                          <a:latin typeface="Calibri"/>
                          <a:ea typeface="Times New Roman"/>
                          <a:cs typeface="Times New Roman"/>
                        </a:rPr>
                        <a:t>0.25%</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24">
                <a:tc>
                  <a:txBody>
                    <a:bodyPr/>
                    <a:lstStyle/>
                    <a:p>
                      <a:pPr algn="ctr">
                        <a:lnSpc>
                          <a:spcPct val="115000"/>
                        </a:lnSpc>
                        <a:spcAft>
                          <a:spcPts val="0"/>
                        </a:spcAft>
                      </a:pPr>
                      <a:r>
                        <a:rPr lang="es-ES" sz="1400" b="1" dirty="0">
                          <a:latin typeface="Calibri"/>
                          <a:ea typeface="Times New Roman"/>
                          <a:cs typeface="Times New Roman"/>
                        </a:rPr>
                        <a:t>Ahorro Global</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400" b="1" dirty="0">
                          <a:latin typeface="Tahoma"/>
                          <a:ea typeface="Times New Roman"/>
                          <a:cs typeface="Times New Roman"/>
                        </a:rPr>
                        <a:t>₡</a:t>
                      </a:r>
                      <a:r>
                        <a:rPr lang="es-ES" sz="1400" b="1" dirty="0" smtClean="0">
                          <a:latin typeface="Calibri"/>
                          <a:ea typeface="Times New Roman"/>
                          <a:cs typeface="Calibri"/>
                        </a:rPr>
                        <a:t>454,933,710.4</a:t>
                      </a:r>
                      <a:r>
                        <a:rPr lang="es-ES" sz="1400" b="1" dirty="0" smtClean="0">
                          <a:latin typeface="Calibri"/>
                          <a:ea typeface="Times New Roman"/>
                          <a:cs typeface="Times New Roman"/>
                        </a:rPr>
                        <a:t>5</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400" b="1" dirty="0">
                          <a:latin typeface="Calibri"/>
                          <a:ea typeface="Times New Roman"/>
                          <a:cs typeface="Times New Roman"/>
                        </a:rPr>
                        <a:t>100%</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25601" name="Rectangle 1"/>
          <p:cNvSpPr>
            <a:spLocks noChangeArrowheads="1"/>
          </p:cNvSpPr>
          <p:nvPr/>
        </p:nvSpPr>
        <p:spPr bwMode="auto">
          <a:xfrm>
            <a:off x="4283968" y="1690936"/>
            <a:ext cx="4464496"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Ahorro Enero a Junio</a:t>
            </a:r>
            <a:r>
              <a:rPr kumimoji="0" lang="es-ES"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2012: </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Colones </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454.933.710.45</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d</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$899.611.65</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611560" y="188913"/>
            <a:ext cx="8075240" cy="1079500"/>
          </a:xfrm>
        </p:spPr>
        <p:txBody>
          <a:bodyPr>
            <a:noAutofit/>
          </a:bodyPr>
          <a:lstStyle/>
          <a:p>
            <a:pPr algn="just"/>
            <a:r>
              <a:rPr lang="es-ES" sz="3200" dirty="0" smtClean="0">
                <a:solidFill>
                  <a:schemeClr val="tx1"/>
                </a:solidFill>
              </a:rPr>
              <a:t/>
            </a:r>
            <a:br>
              <a:rPr lang="es-ES" sz="3200" dirty="0" smtClean="0">
                <a:solidFill>
                  <a:schemeClr val="tx1"/>
                </a:solidFill>
              </a:rPr>
            </a:br>
            <a:r>
              <a:rPr lang="es-ES" sz="2800" b="1" dirty="0" smtClean="0"/>
              <a:t>Suministro de Útiles de Oficina y Papelería</a:t>
            </a:r>
            <a:br>
              <a:rPr lang="es-ES" sz="2800" b="1" dirty="0" smtClean="0"/>
            </a:br>
            <a:r>
              <a:rPr lang="es-ES" sz="2800" b="1" dirty="0" smtClean="0"/>
              <a:t> Licitación Pública 2010LN-000001-CMBYC </a:t>
            </a:r>
            <a:r>
              <a:rPr lang="es-ES" sz="3200" dirty="0" smtClean="0">
                <a:solidFill>
                  <a:schemeClr val="tx1"/>
                </a:solidFill>
              </a:rPr>
              <a:t/>
            </a:r>
            <a:br>
              <a:rPr lang="es-ES" sz="3200" dirty="0" smtClean="0">
                <a:solidFill>
                  <a:schemeClr val="tx1"/>
                </a:solidFill>
              </a:rPr>
            </a:br>
            <a:endParaRPr lang="es-ES" sz="3200" dirty="0" smtClean="0"/>
          </a:p>
        </p:txBody>
      </p:sp>
      <p:sp>
        <p:nvSpPr>
          <p:cNvPr id="7" name="6 Marcador de número de diapositiva"/>
          <p:cNvSpPr>
            <a:spLocks noGrp="1"/>
          </p:cNvSpPr>
          <p:nvPr>
            <p:ph type="sldNum" sz="quarter" idx="12"/>
          </p:nvPr>
        </p:nvSpPr>
        <p:spPr/>
        <p:txBody>
          <a:bodyPr>
            <a:normAutofit/>
          </a:bodyPr>
          <a:lstStyle/>
          <a:p>
            <a:pPr>
              <a:defRPr/>
            </a:pPr>
            <a:fld id="{A696418E-B250-4204-BD74-69F960942119}" type="slidenum">
              <a:rPr lang="es-ES" smtClean="0"/>
              <a:pPr>
                <a:defRPr/>
              </a:pPr>
              <a:t>27</a:t>
            </a:fld>
            <a:endParaRPr lang="es-ES"/>
          </a:p>
        </p:txBody>
      </p:sp>
      <p:pic>
        <p:nvPicPr>
          <p:cNvPr id="1026" name="Picture 2" descr="http://images02.olx.com.ec/ui/4/03/75/1265903455_73239875_6-SUMINISTROS-DE-OFICINA-EN-QUITO-CON-CReDITO-INMEDIATO-Ecuador.jpg"/>
          <p:cNvPicPr>
            <a:picLocks noChangeAspect="1" noChangeArrowheads="1"/>
          </p:cNvPicPr>
          <p:nvPr/>
        </p:nvPicPr>
        <p:blipFill>
          <a:blip r:embed="rId2" cstate="print"/>
          <a:srcRect/>
          <a:stretch>
            <a:fillRect/>
          </a:stretch>
        </p:blipFill>
        <p:spPr bwMode="auto">
          <a:xfrm>
            <a:off x="142844" y="1857365"/>
            <a:ext cx="1723128" cy="1143008"/>
          </a:xfrm>
          <a:prstGeom prst="rect">
            <a:avLst/>
          </a:prstGeom>
          <a:noFill/>
        </p:spPr>
      </p:pic>
      <p:pic>
        <p:nvPicPr>
          <p:cNvPr id="1033" name="Picture 9"/>
          <p:cNvPicPr>
            <a:picLocks noChangeAspect="1" noChangeArrowheads="1"/>
          </p:cNvPicPr>
          <p:nvPr/>
        </p:nvPicPr>
        <p:blipFill>
          <a:blip r:embed="rId3" cstate="print"/>
          <a:srcRect/>
          <a:stretch>
            <a:fillRect/>
          </a:stretch>
        </p:blipFill>
        <p:spPr bwMode="auto">
          <a:xfrm>
            <a:off x="7380310" y="1714488"/>
            <a:ext cx="1763722" cy="1583822"/>
          </a:xfrm>
          <a:prstGeom prst="rect">
            <a:avLst/>
          </a:prstGeom>
          <a:noFill/>
          <a:ln w="9525">
            <a:noFill/>
            <a:miter lim="800000"/>
            <a:headEnd/>
            <a:tailEnd/>
          </a:ln>
          <a:effectLst/>
        </p:spPr>
      </p:pic>
      <p:pic>
        <p:nvPicPr>
          <p:cNvPr id="1043" name="Picture 19"/>
          <p:cNvPicPr>
            <a:picLocks noChangeAspect="1" noChangeArrowheads="1"/>
          </p:cNvPicPr>
          <p:nvPr/>
        </p:nvPicPr>
        <p:blipFill>
          <a:blip r:embed="rId4" cstate="print"/>
          <a:srcRect/>
          <a:stretch>
            <a:fillRect/>
          </a:stretch>
        </p:blipFill>
        <p:spPr bwMode="auto">
          <a:xfrm>
            <a:off x="71406" y="5475665"/>
            <a:ext cx="1291868" cy="1382335"/>
          </a:xfrm>
          <a:prstGeom prst="rect">
            <a:avLst/>
          </a:prstGeom>
          <a:noFill/>
          <a:ln w="9525">
            <a:noFill/>
            <a:miter lim="800000"/>
            <a:headEnd/>
            <a:tailEnd/>
          </a:ln>
          <a:effectLst/>
        </p:spPr>
      </p:pic>
      <p:pic>
        <p:nvPicPr>
          <p:cNvPr id="1048" name="Picture 24"/>
          <p:cNvPicPr>
            <a:picLocks noChangeAspect="1" noChangeArrowheads="1"/>
          </p:cNvPicPr>
          <p:nvPr/>
        </p:nvPicPr>
        <p:blipFill>
          <a:blip r:embed="rId5" cstate="print"/>
          <a:srcRect/>
          <a:stretch>
            <a:fillRect/>
          </a:stretch>
        </p:blipFill>
        <p:spPr bwMode="auto">
          <a:xfrm>
            <a:off x="6858016" y="4571984"/>
            <a:ext cx="2286016" cy="2286016"/>
          </a:xfrm>
          <a:prstGeom prst="rect">
            <a:avLst/>
          </a:prstGeom>
          <a:noFill/>
          <a:ln w="9525">
            <a:noFill/>
            <a:miter lim="800000"/>
            <a:headEnd/>
            <a:tailEnd/>
          </a:ln>
          <a:effectLst/>
        </p:spPr>
      </p:pic>
      <p:pic>
        <p:nvPicPr>
          <p:cNvPr id="1049" name="Picture 25"/>
          <p:cNvPicPr>
            <a:picLocks noChangeAspect="1" noChangeArrowheads="1"/>
          </p:cNvPicPr>
          <p:nvPr/>
        </p:nvPicPr>
        <p:blipFill>
          <a:blip r:embed="rId6" cstate="print"/>
          <a:srcRect/>
          <a:stretch>
            <a:fillRect/>
          </a:stretch>
        </p:blipFill>
        <p:spPr bwMode="auto">
          <a:xfrm>
            <a:off x="-32" y="3216297"/>
            <a:ext cx="1927215" cy="1927215"/>
          </a:xfrm>
          <a:prstGeom prst="rect">
            <a:avLst/>
          </a:prstGeom>
          <a:noFill/>
          <a:ln w="9525">
            <a:noFill/>
            <a:miter lim="800000"/>
            <a:headEnd/>
            <a:tailEnd/>
          </a:ln>
          <a:effectLst/>
        </p:spPr>
      </p:pic>
      <p:sp>
        <p:nvSpPr>
          <p:cNvPr id="10" name="9 CuadroTexto"/>
          <p:cNvSpPr txBox="1"/>
          <p:nvPr/>
        </p:nvSpPr>
        <p:spPr>
          <a:xfrm>
            <a:off x="1500166" y="1533465"/>
            <a:ext cx="1785950" cy="5324535"/>
          </a:xfrm>
          <a:prstGeom prst="rect">
            <a:avLst/>
          </a:prstGeom>
          <a:noFill/>
        </p:spPr>
        <p:txBody>
          <a:bodyPr wrap="square" rtlCol="0">
            <a:spAutoFit/>
          </a:bodyPr>
          <a:lstStyle/>
          <a:p>
            <a:pPr algn="r"/>
            <a:r>
              <a:rPr lang="es-ES" sz="2000" dirty="0" smtClean="0"/>
              <a:t>Bolígrafos </a:t>
            </a:r>
          </a:p>
          <a:p>
            <a:pPr algn="r"/>
            <a:endParaRPr lang="es-ES" sz="2000" dirty="0" smtClean="0"/>
          </a:p>
          <a:p>
            <a:pPr algn="r"/>
            <a:r>
              <a:rPr lang="es-ES" sz="2000" dirty="0" smtClean="0"/>
              <a:t>Libros de Actas </a:t>
            </a:r>
          </a:p>
          <a:p>
            <a:pPr algn="r"/>
            <a:endParaRPr lang="es-ES" sz="2000" dirty="0" smtClean="0"/>
          </a:p>
          <a:p>
            <a:pPr algn="r"/>
            <a:r>
              <a:rPr lang="es-ES" sz="2000" dirty="0" smtClean="0"/>
              <a:t>Discos CD / DVD</a:t>
            </a:r>
          </a:p>
          <a:p>
            <a:pPr algn="r"/>
            <a:endParaRPr lang="es-ES" sz="2000" dirty="0" smtClean="0"/>
          </a:p>
          <a:p>
            <a:pPr algn="r"/>
            <a:r>
              <a:rPr lang="es-ES" sz="2000" dirty="0" smtClean="0"/>
              <a:t>Engrapadora</a:t>
            </a:r>
          </a:p>
          <a:p>
            <a:pPr algn="r"/>
            <a:endParaRPr lang="es-ES" sz="2000" dirty="0" smtClean="0"/>
          </a:p>
          <a:p>
            <a:pPr algn="r"/>
            <a:r>
              <a:rPr lang="es-ES" sz="2000" dirty="0" smtClean="0"/>
              <a:t>Perforadora </a:t>
            </a:r>
          </a:p>
          <a:p>
            <a:pPr algn="r"/>
            <a:endParaRPr lang="es-ES" sz="2000" dirty="0" smtClean="0"/>
          </a:p>
          <a:p>
            <a:pPr algn="r"/>
            <a:r>
              <a:rPr lang="es-ES" sz="2000" dirty="0" smtClean="0"/>
              <a:t>Goma</a:t>
            </a:r>
          </a:p>
          <a:p>
            <a:pPr algn="r"/>
            <a:endParaRPr lang="es-ES" sz="2000" dirty="0" smtClean="0"/>
          </a:p>
          <a:p>
            <a:pPr algn="r"/>
            <a:r>
              <a:rPr lang="es-ES" sz="2000" dirty="0" smtClean="0"/>
              <a:t>Marcadores</a:t>
            </a:r>
          </a:p>
          <a:p>
            <a:pPr algn="r"/>
            <a:endParaRPr lang="es-ES" sz="2000" dirty="0" smtClean="0"/>
          </a:p>
          <a:p>
            <a:pPr algn="r"/>
            <a:r>
              <a:rPr lang="es-ES" sz="2000" dirty="0" smtClean="0"/>
              <a:t>Humedecedor de Dedos</a:t>
            </a:r>
            <a:endParaRPr lang="es-ES" sz="2000" dirty="0"/>
          </a:p>
        </p:txBody>
      </p:sp>
      <p:sp>
        <p:nvSpPr>
          <p:cNvPr id="11" name="10 CuadroTexto"/>
          <p:cNvSpPr txBox="1"/>
          <p:nvPr/>
        </p:nvSpPr>
        <p:spPr>
          <a:xfrm>
            <a:off x="5357818" y="1500174"/>
            <a:ext cx="2071702" cy="5016758"/>
          </a:xfrm>
          <a:prstGeom prst="rect">
            <a:avLst/>
          </a:prstGeom>
          <a:noFill/>
        </p:spPr>
        <p:txBody>
          <a:bodyPr wrap="square" rtlCol="0">
            <a:spAutoFit/>
          </a:bodyPr>
          <a:lstStyle/>
          <a:p>
            <a:r>
              <a:rPr lang="es-ES" sz="2000" dirty="0" smtClean="0"/>
              <a:t>Carpetas colgantes</a:t>
            </a:r>
          </a:p>
          <a:p>
            <a:endParaRPr lang="es-ES" sz="2000" dirty="0" smtClean="0"/>
          </a:p>
          <a:p>
            <a:r>
              <a:rPr lang="es-ES" sz="2000" dirty="0" smtClean="0"/>
              <a:t>Cartuchos de tinta </a:t>
            </a:r>
          </a:p>
          <a:p>
            <a:endParaRPr lang="es-ES" sz="2000" dirty="0" smtClean="0"/>
          </a:p>
          <a:p>
            <a:r>
              <a:rPr lang="es-ES" sz="2000" dirty="0" smtClean="0"/>
              <a:t>Tóner </a:t>
            </a:r>
          </a:p>
          <a:p>
            <a:endParaRPr lang="es-ES" sz="2000" dirty="0" smtClean="0"/>
          </a:p>
          <a:p>
            <a:r>
              <a:rPr lang="es-ES" sz="2000" dirty="0" smtClean="0"/>
              <a:t>Cinta adhesiva </a:t>
            </a:r>
          </a:p>
          <a:p>
            <a:endParaRPr lang="es-ES" sz="2000" dirty="0" smtClean="0"/>
          </a:p>
          <a:p>
            <a:r>
              <a:rPr lang="es-ES" sz="2000" dirty="0" smtClean="0"/>
              <a:t>Block para notas </a:t>
            </a:r>
          </a:p>
          <a:p>
            <a:endParaRPr lang="es-ES" sz="2000" dirty="0" smtClean="0"/>
          </a:p>
          <a:p>
            <a:r>
              <a:rPr lang="es-ES" sz="2000" dirty="0" smtClean="0"/>
              <a:t>Cuadernos </a:t>
            </a:r>
          </a:p>
          <a:p>
            <a:endParaRPr lang="es-ES" sz="2000" dirty="0" smtClean="0"/>
          </a:p>
          <a:p>
            <a:r>
              <a:rPr lang="es-ES" sz="2000" dirty="0" smtClean="0"/>
              <a:t>Clips</a:t>
            </a:r>
          </a:p>
          <a:p>
            <a:endParaRPr lang="es-ES" sz="2000" dirty="0" smtClean="0"/>
          </a:p>
          <a:p>
            <a:r>
              <a:rPr lang="es-ES" sz="2000" dirty="0" smtClean="0"/>
              <a:t>Papel Bond</a:t>
            </a:r>
            <a:endParaRPr lang="es-ES" sz="2000" dirty="0"/>
          </a:p>
        </p:txBody>
      </p:sp>
      <p:pic>
        <p:nvPicPr>
          <p:cNvPr id="18435" name="Picture 3"/>
          <p:cNvPicPr>
            <a:picLocks noChangeAspect="1" noChangeArrowheads="1"/>
          </p:cNvPicPr>
          <p:nvPr/>
        </p:nvPicPr>
        <p:blipFill>
          <a:blip r:embed="rId7" cstate="print"/>
          <a:srcRect/>
          <a:stretch>
            <a:fillRect/>
          </a:stretch>
        </p:blipFill>
        <p:spPr bwMode="auto">
          <a:xfrm>
            <a:off x="3428992" y="2285992"/>
            <a:ext cx="1785942" cy="3429008"/>
          </a:xfrm>
          <a:prstGeom prst="rect">
            <a:avLst/>
          </a:prstGeom>
          <a:noFill/>
          <a:ln w="9525">
            <a:noFill/>
            <a:miter lim="800000"/>
            <a:headEnd/>
            <a:tailEnd/>
          </a:ln>
          <a:effectLst/>
        </p:spPr>
      </p:pic>
      <p:sp>
        <p:nvSpPr>
          <p:cNvPr id="13" name="12 Flecha izquierda">
            <a:hlinkClick r:id="" action="ppaction://noaction"/>
          </p:cNvPr>
          <p:cNvSpPr/>
          <p:nvPr/>
        </p:nvSpPr>
        <p:spPr>
          <a:xfrm>
            <a:off x="7358082" y="6286520"/>
            <a:ext cx="500066" cy="4424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Direccion de Administración de Bienes y Contratación Administrativa</a:t>
            </a:r>
            <a:endParaRPr lang="es-ES" dirty="0"/>
          </a:p>
        </p:txBody>
      </p:sp>
      <p:graphicFrame>
        <p:nvGraphicFramePr>
          <p:cNvPr id="5" name="3 Gráfico"/>
          <p:cNvGraphicFramePr>
            <a:graphicFrameLocks noGrp="1"/>
          </p:cNvGraphicFramePr>
          <p:nvPr>
            <p:ph idx="1"/>
          </p:nvPr>
        </p:nvGraphicFramePr>
        <p:xfrm>
          <a:off x="107504" y="116632"/>
          <a:ext cx="7380312"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áfico"/>
          <p:cNvGraphicFramePr/>
          <p:nvPr/>
        </p:nvGraphicFramePr>
        <p:xfrm>
          <a:off x="395536" y="3068960"/>
          <a:ext cx="8280920" cy="3312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284984"/>
            <a:ext cx="6077210" cy="3834067"/>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511176" cy="982077"/>
          </a:xfrm>
          <a:prstGeom prst="rect">
            <a:avLst/>
          </a:prstGeom>
        </p:spPr>
      </p:pic>
      <p:sp>
        <p:nvSpPr>
          <p:cNvPr id="2" name="1 Título"/>
          <p:cNvSpPr>
            <a:spLocks noGrp="1"/>
          </p:cNvSpPr>
          <p:nvPr>
            <p:ph type="title"/>
          </p:nvPr>
        </p:nvSpPr>
        <p:spPr>
          <a:xfrm>
            <a:off x="3491880" y="764704"/>
            <a:ext cx="5400600" cy="360040"/>
          </a:xfrm>
        </p:spPr>
        <p:txBody>
          <a:bodyPr>
            <a:normAutofit fontScale="90000"/>
          </a:bodyPr>
          <a:lstStyle/>
          <a:p>
            <a:r>
              <a:rPr lang="es-ES" sz="1700" b="1" dirty="0" smtClean="0">
                <a:solidFill>
                  <a:schemeClr val="bg1">
                    <a:lumMod val="50000"/>
                  </a:schemeClr>
                </a:solidFill>
              </a:rPr>
              <a:t>Convenio Marco de suministros 2010LN-000001-CMBYC</a:t>
            </a:r>
            <a:r>
              <a:rPr lang="es-ES" b="1" dirty="0" smtClean="0">
                <a:solidFill>
                  <a:schemeClr val="bg1">
                    <a:lumMod val="50000"/>
                  </a:schemeClr>
                </a:solidFill>
              </a:rPr>
              <a:t/>
            </a:r>
            <a:br>
              <a:rPr lang="es-ES" b="1" dirty="0" smtClean="0">
                <a:solidFill>
                  <a:schemeClr val="bg1">
                    <a:lumMod val="50000"/>
                  </a:schemeClr>
                </a:solidFill>
              </a:rPr>
            </a:br>
            <a:endParaRPr lang="es-ES" dirty="0">
              <a:solidFill>
                <a:schemeClr val="bg1">
                  <a:lumMod val="50000"/>
                </a:schemeClr>
              </a:solidFill>
            </a:endParaRPr>
          </a:p>
        </p:txBody>
      </p:sp>
      <p:sp>
        <p:nvSpPr>
          <p:cNvPr id="3" name="2 Marcador de contenido"/>
          <p:cNvSpPr>
            <a:spLocks noGrp="1"/>
          </p:cNvSpPr>
          <p:nvPr>
            <p:ph idx="1"/>
          </p:nvPr>
        </p:nvSpPr>
        <p:spPr>
          <a:xfrm>
            <a:off x="457200" y="1124744"/>
            <a:ext cx="8229600" cy="5544616"/>
          </a:xfrm>
        </p:spPr>
        <p:txBody>
          <a:bodyPr/>
          <a:lstStyle/>
          <a:p>
            <a:pPr marL="0" indent="0">
              <a:buNone/>
            </a:pPr>
            <a:endParaRPr lang="es-ES" sz="3000" dirty="0" smtClean="0"/>
          </a:p>
          <a:p>
            <a:pPr marL="0" indent="0">
              <a:buNone/>
            </a:pPr>
            <a:endParaRPr lang="es-ES" sz="3000" dirty="0" smtClean="0"/>
          </a:p>
          <a:p>
            <a:pPr marL="0" indent="0">
              <a:buNone/>
            </a:pPr>
            <a:endParaRPr lang="es-ES" sz="3000" dirty="0" smtClean="0"/>
          </a:p>
          <a:p>
            <a:pPr marL="0" indent="0">
              <a:buNone/>
            </a:pPr>
            <a:endParaRPr lang="es-ES" sz="3000" dirty="0"/>
          </a:p>
        </p:txBody>
      </p:sp>
      <p:sp>
        <p:nvSpPr>
          <p:cNvPr id="8" name="1 Título"/>
          <p:cNvSpPr txBox="1">
            <a:spLocks/>
          </p:cNvSpPr>
          <p:nvPr/>
        </p:nvSpPr>
        <p:spPr>
          <a:xfrm>
            <a:off x="611560" y="6237312"/>
            <a:ext cx="7992888"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b="1" dirty="0" smtClean="0">
                <a:latin typeface="+mj-lt"/>
                <a:ea typeface="+mj-ea"/>
                <a:cs typeface="+mj-cs"/>
              </a:rPr>
              <a:t>Acá se muestran las principales instituciones compradoras durante el periodo de ejecución. </a:t>
            </a:r>
            <a:endParaRPr kumimoji="0" lang="es-ES" b="1" i="0" u="none" strike="noStrike" kern="1200" cap="none" spc="0" normalizeH="0" baseline="0" noProof="0" dirty="0">
              <a:ln>
                <a:noFill/>
              </a:ln>
              <a:effectLst/>
              <a:uLnTx/>
              <a:uFillTx/>
              <a:latin typeface="+mj-lt"/>
              <a:ea typeface="+mj-ea"/>
              <a:cs typeface="+mj-cs"/>
            </a:endParaRPr>
          </a:p>
        </p:txBody>
      </p:sp>
      <p:graphicFrame>
        <p:nvGraphicFramePr>
          <p:cNvPr id="9" name="4 Gráfico"/>
          <p:cNvGraphicFramePr>
            <a:graphicFrameLocks/>
          </p:cNvGraphicFramePr>
          <p:nvPr/>
        </p:nvGraphicFramePr>
        <p:xfrm>
          <a:off x="467544" y="1052736"/>
          <a:ext cx="8229600" cy="4857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145620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1143000"/>
          </a:xfrm>
        </p:spPr>
        <p:txBody>
          <a:bodyPr>
            <a:normAutofit/>
          </a:bodyPr>
          <a:lstStyle/>
          <a:p>
            <a:pPr eaLnBrk="1" hangingPunct="1">
              <a:defRPr/>
            </a:pPr>
            <a:r>
              <a:rPr lang="es-CR"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rPr>
              <a:t>Importancia de compras electrónicas como herramienta de desarrollo</a:t>
            </a:r>
            <a:endParaRPr lang="es-ES"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graphicFrame>
        <p:nvGraphicFramePr>
          <p:cNvPr id="1026" name="Object 2"/>
          <p:cNvGraphicFramePr>
            <a:graphicFrameLocks noGrp="1" noChangeAspect="1"/>
          </p:cNvGraphicFramePr>
          <p:nvPr>
            <p:ph idx="1"/>
          </p:nvPr>
        </p:nvGraphicFramePr>
        <p:xfrm>
          <a:off x="1063625" y="1600200"/>
          <a:ext cx="7016750" cy="4525963"/>
        </p:xfrm>
        <a:graphic>
          <a:graphicData uri="http://schemas.openxmlformats.org/presentationml/2006/ole">
            <mc:AlternateContent xmlns:mc="http://schemas.openxmlformats.org/markup-compatibility/2006">
              <mc:Choice xmlns:v="urn:schemas-microsoft-com:vml" Requires="v">
                <p:oleObj spid="_x0000_s1027" name="Visio" r:id="rId3" imgW="9397898" imgH="6062167" progId="Visio.Drawing.11">
                  <p:embed/>
                </p:oleObj>
              </mc:Choice>
              <mc:Fallback>
                <p:oleObj name="Visio" r:id="rId3" imgW="9397898" imgH="6062167"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5" y="1600200"/>
                        <a:ext cx="70167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1176" cy="982077"/>
          </a:xfrm>
          <a:prstGeom prst="rect">
            <a:avLst/>
          </a:prstGeom>
        </p:spPr>
      </p:pic>
      <p:sp>
        <p:nvSpPr>
          <p:cNvPr id="2" name="1 Título"/>
          <p:cNvSpPr>
            <a:spLocks noGrp="1"/>
          </p:cNvSpPr>
          <p:nvPr>
            <p:ph type="title"/>
          </p:nvPr>
        </p:nvSpPr>
        <p:spPr>
          <a:xfrm>
            <a:off x="3491880" y="764704"/>
            <a:ext cx="5400600" cy="360040"/>
          </a:xfrm>
        </p:spPr>
        <p:txBody>
          <a:bodyPr>
            <a:normAutofit fontScale="90000"/>
          </a:bodyPr>
          <a:lstStyle/>
          <a:p>
            <a:r>
              <a:rPr lang="es-ES" sz="1700" b="1" dirty="0" smtClean="0">
                <a:solidFill>
                  <a:schemeClr val="bg1">
                    <a:lumMod val="50000"/>
                  </a:schemeClr>
                </a:solidFill>
              </a:rPr>
              <a:t>Convenio Marco de suministros 2010LN-000001-CMBYC</a:t>
            </a:r>
            <a:r>
              <a:rPr lang="es-ES" b="1" dirty="0" smtClean="0">
                <a:solidFill>
                  <a:schemeClr val="bg1">
                    <a:lumMod val="50000"/>
                  </a:schemeClr>
                </a:solidFill>
              </a:rPr>
              <a:t/>
            </a:r>
            <a:br>
              <a:rPr lang="es-ES" b="1" dirty="0" smtClean="0">
                <a:solidFill>
                  <a:schemeClr val="bg1">
                    <a:lumMod val="50000"/>
                  </a:schemeClr>
                </a:solidFill>
              </a:rPr>
            </a:br>
            <a:endParaRPr lang="es-ES" dirty="0">
              <a:solidFill>
                <a:schemeClr val="bg1">
                  <a:lumMod val="50000"/>
                </a:schemeClr>
              </a:solidFill>
            </a:endParaRPr>
          </a:p>
        </p:txBody>
      </p:sp>
      <p:sp>
        <p:nvSpPr>
          <p:cNvPr id="3" name="2 Marcador de contenido"/>
          <p:cNvSpPr>
            <a:spLocks noGrp="1"/>
          </p:cNvSpPr>
          <p:nvPr>
            <p:ph idx="1"/>
          </p:nvPr>
        </p:nvSpPr>
        <p:spPr>
          <a:xfrm>
            <a:off x="457200" y="1124744"/>
            <a:ext cx="8229600" cy="4968552"/>
          </a:xfrm>
        </p:spPr>
        <p:txBody>
          <a:bodyPr/>
          <a:lstStyle/>
          <a:p>
            <a:pPr marL="0" indent="0">
              <a:buNone/>
            </a:pPr>
            <a:endParaRPr lang="es-ES" sz="3000" dirty="0" smtClean="0"/>
          </a:p>
          <a:p>
            <a:pPr marL="0" indent="0">
              <a:buNone/>
            </a:pPr>
            <a:endParaRPr lang="es-ES" sz="3000" dirty="0" smtClean="0"/>
          </a:p>
          <a:p>
            <a:pPr marL="0" indent="0">
              <a:buNone/>
            </a:pPr>
            <a:endParaRPr lang="es-ES" sz="3000" dirty="0" smtClean="0"/>
          </a:p>
          <a:p>
            <a:pPr marL="0" indent="0">
              <a:buNone/>
            </a:pPr>
            <a:endParaRPr lang="es-ES" sz="3000" dirty="0"/>
          </a:p>
        </p:txBody>
      </p:sp>
      <p:sp>
        <p:nvSpPr>
          <p:cNvPr id="7" name="1 Título"/>
          <p:cNvSpPr txBox="1">
            <a:spLocks/>
          </p:cNvSpPr>
          <p:nvPr/>
        </p:nvSpPr>
        <p:spPr>
          <a:xfrm>
            <a:off x="395536" y="6237312"/>
            <a:ext cx="828092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b="1" i="0" u="none" strike="noStrike" kern="1200" cap="none" spc="0" normalizeH="0" baseline="0" noProof="0" dirty="0" smtClean="0">
                <a:ln>
                  <a:noFill/>
                </a:ln>
                <a:effectLst/>
                <a:uLnTx/>
                <a:uFillTx/>
                <a:latin typeface="+mj-lt"/>
                <a:ea typeface="+mj-ea"/>
                <a:cs typeface="+mj-cs"/>
              </a:rPr>
              <a:t>Principales mercancías</a:t>
            </a:r>
            <a:r>
              <a:rPr kumimoji="0" lang="es-ES" b="1" i="0" u="none" strike="noStrike" kern="1200" cap="none" spc="0" normalizeH="0" noProof="0" dirty="0" smtClean="0">
                <a:ln>
                  <a:noFill/>
                </a:ln>
                <a:effectLst/>
                <a:uLnTx/>
                <a:uFillTx/>
                <a:latin typeface="+mj-lt"/>
                <a:ea typeface="+mj-ea"/>
                <a:cs typeface="+mj-cs"/>
              </a:rPr>
              <a:t> adquiridas mediante el convenio marco de suministros de oficina.</a:t>
            </a:r>
            <a:endParaRPr kumimoji="0" lang="es-ES" b="0" i="0" u="none" strike="noStrike" kern="1200" cap="none" spc="0" normalizeH="0" baseline="0" noProof="0" dirty="0">
              <a:ln>
                <a:noFill/>
              </a:ln>
              <a:effectLst/>
              <a:uLnTx/>
              <a:uFillTx/>
              <a:latin typeface="+mj-lt"/>
              <a:ea typeface="+mj-ea"/>
              <a:cs typeface="+mj-cs"/>
            </a:endParaRPr>
          </a:p>
        </p:txBody>
      </p:sp>
      <p:graphicFrame>
        <p:nvGraphicFramePr>
          <p:cNvPr id="8" name="2 Gráfico"/>
          <p:cNvGraphicFramePr/>
          <p:nvPr/>
        </p:nvGraphicFramePr>
        <p:xfrm>
          <a:off x="755576" y="980728"/>
          <a:ext cx="7708775" cy="5022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456206"/>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940966"/>
          </a:xfrm>
        </p:spPr>
        <p:txBody>
          <a:bodyPr/>
          <a:lstStyle/>
          <a:p>
            <a:r>
              <a:rPr lang="es-ES" sz="2800" b="1" dirty="0" smtClean="0"/>
              <a:t>2- Convenio Marco Servicios de limpieza </a:t>
            </a:r>
            <a:br>
              <a:rPr lang="es-ES" sz="2800" b="1" dirty="0" smtClean="0"/>
            </a:br>
            <a:r>
              <a:rPr lang="es-ES" sz="2800" b="1" dirty="0" smtClean="0"/>
              <a:t>Licitación Pública 2009LN-000002-CMBYC</a:t>
            </a:r>
            <a:endParaRPr lang="es-ES" sz="2800" dirty="0"/>
          </a:p>
        </p:txBody>
      </p:sp>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
        <p:nvSpPr>
          <p:cNvPr id="7" name="5 Marcador de contenido"/>
          <p:cNvSpPr>
            <a:spLocks noGrp="1"/>
          </p:cNvSpPr>
          <p:nvPr>
            <p:ph sz="half" idx="1"/>
          </p:nvPr>
        </p:nvSpPr>
        <p:spPr>
          <a:xfrm>
            <a:off x="179512" y="1600200"/>
            <a:ext cx="3744416" cy="4525963"/>
          </a:xfrm>
        </p:spPr>
        <p:txBody>
          <a:bodyPr/>
          <a:lstStyle/>
          <a:p>
            <a:pPr algn="just" eaLnBrk="1" hangingPunct="1"/>
            <a:r>
              <a:rPr lang="es-CR" sz="2000" dirty="0" smtClean="0"/>
              <a:t>Fecha de inicio: 26 de febrero del 2010.</a:t>
            </a:r>
            <a:endParaRPr lang="es-ES" sz="2000" dirty="0" smtClean="0"/>
          </a:p>
          <a:p>
            <a:pPr algn="just" eaLnBrk="1" hangingPunct="1"/>
            <a:r>
              <a:rPr lang="es-CR" sz="2000" dirty="0" smtClean="0"/>
              <a:t>31 meses de ejecución.</a:t>
            </a:r>
            <a:endParaRPr lang="es-ES" sz="2000" dirty="0" smtClean="0"/>
          </a:p>
          <a:p>
            <a:pPr algn="just" eaLnBrk="1" hangingPunct="1"/>
            <a:r>
              <a:rPr lang="es-CR" sz="2000" dirty="0" smtClean="0"/>
              <a:t>275 contrataciones, en 39 instituciones públicas para un monto consumido superior a los </a:t>
            </a:r>
            <a:r>
              <a:rPr lang="es-CR" sz="2000" b="1" dirty="0" smtClean="0"/>
              <a:t>¢3,706 millones de colones.</a:t>
            </a:r>
            <a:r>
              <a:rPr lang="es-ES" sz="2000" b="1" dirty="0" smtClean="0"/>
              <a:t> </a:t>
            </a:r>
          </a:p>
          <a:p>
            <a:pPr algn="just" eaLnBrk="1" hangingPunct="1"/>
            <a:r>
              <a:rPr lang="es-ES" sz="2000" b="1" dirty="0" smtClean="0"/>
              <a:t>4 empresas adjudicadas.</a:t>
            </a:r>
          </a:p>
          <a:p>
            <a:pPr algn="just"/>
            <a:r>
              <a:rPr lang="es-ES" sz="2000" b="1" dirty="0" smtClean="0"/>
              <a:t>83 servicios catalogados.</a:t>
            </a:r>
          </a:p>
          <a:p>
            <a:pPr algn="just" eaLnBrk="1" hangingPunct="1"/>
            <a:r>
              <a:rPr lang="es-ES" sz="2000" b="1" dirty="0" smtClean="0"/>
              <a:t>Ahorro total superior a los ¢681 millones de colones.</a:t>
            </a:r>
            <a:r>
              <a:rPr lang="es-ES" sz="2000" b="1" dirty="0" smtClean="0">
                <a:solidFill>
                  <a:srgbClr val="C00000"/>
                </a:solidFill>
              </a:rPr>
              <a:t> </a:t>
            </a:r>
            <a:endParaRPr lang="es-ES" sz="2000" dirty="0" smtClean="0"/>
          </a:p>
        </p:txBody>
      </p:sp>
      <p:sp>
        <p:nvSpPr>
          <p:cNvPr id="34817" name="Rectangle 1"/>
          <p:cNvSpPr>
            <a:spLocks noChangeArrowheads="1"/>
          </p:cNvSpPr>
          <p:nvPr/>
        </p:nvSpPr>
        <p:spPr bwMode="auto">
          <a:xfrm>
            <a:off x="4644008" y="1366101"/>
            <a:ext cx="4248472"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Ahorro Enero a</a:t>
            </a:r>
            <a:r>
              <a:rPr kumimoji="0" lang="es-ES"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Junio 2012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Colones </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346.157.974,56</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d</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$675.931,37</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9" name="8 Tabla"/>
          <p:cNvGraphicFramePr>
            <a:graphicFrameLocks noGrp="1"/>
          </p:cNvGraphicFramePr>
          <p:nvPr/>
        </p:nvGraphicFramePr>
        <p:xfrm>
          <a:off x="4355976" y="3717032"/>
          <a:ext cx="4536504" cy="1532757"/>
        </p:xfrm>
        <a:graphic>
          <a:graphicData uri="http://schemas.openxmlformats.org/drawingml/2006/table">
            <a:tbl>
              <a:tblPr/>
              <a:tblGrid>
                <a:gridCol w="2602381"/>
                <a:gridCol w="1015635"/>
                <a:gridCol w="918488"/>
              </a:tblGrid>
              <a:tr h="283844">
                <a:tc>
                  <a:txBody>
                    <a:bodyPr/>
                    <a:lstStyle/>
                    <a:p>
                      <a:pPr algn="ctr" fontAlgn="b"/>
                      <a:r>
                        <a:rPr lang="es-ES" sz="1000" b="1" i="0" u="none" strike="noStrike" dirty="0">
                          <a:solidFill>
                            <a:srgbClr val="000000"/>
                          </a:solidFill>
                          <a:latin typeface="Calibri"/>
                        </a:rPr>
                        <a:t>Rubro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1" i="0" u="none" strike="noStrike" dirty="0">
                          <a:solidFill>
                            <a:srgbClr val="000000"/>
                          </a:solidFill>
                          <a:latin typeface="Calibri"/>
                        </a:rPr>
                        <a:t>Monto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1" i="0" u="none" strike="noStrike">
                          <a:solidFill>
                            <a:srgbClr val="000000"/>
                          </a:solidFill>
                          <a:latin typeface="Calibri"/>
                        </a:rPr>
                        <a:t>Relación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83844">
                <a:tc>
                  <a:txBody>
                    <a:bodyPr/>
                    <a:lstStyle/>
                    <a:p>
                      <a:pPr algn="ctr" fontAlgn="b"/>
                      <a:r>
                        <a:rPr lang="es-ES" sz="900" b="0" i="0" u="none" strike="noStrike">
                          <a:solidFill>
                            <a:srgbClr val="000000"/>
                          </a:solidFill>
                          <a:latin typeface="Calibri"/>
                        </a:rPr>
                        <a:t>Ahorro en horas hombre/mujer.  ¢110.7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110.779.741,36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844">
                <a:tc>
                  <a:txBody>
                    <a:bodyPr/>
                    <a:lstStyle/>
                    <a:p>
                      <a:pPr algn="ctr" fontAlgn="b"/>
                      <a:r>
                        <a:rPr lang="es-ES" sz="900" b="0" i="0" u="none" strike="noStrike" dirty="0">
                          <a:solidFill>
                            <a:srgbClr val="000000"/>
                          </a:solidFill>
                          <a:latin typeface="Calibri"/>
                        </a:rPr>
                        <a:t>Ahorro en Precios:  ¢234.8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234.854.931,44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381">
                <a:tc>
                  <a:txBody>
                    <a:bodyPr/>
                    <a:lstStyle/>
                    <a:p>
                      <a:pPr algn="ctr" fontAlgn="b"/>
                      <a:r>
                        <a:rPr lang="es-ES" sz="900" b="0" i="0" u="none" strike="noStrike" dirty="0">
                          <a:solidFill>
                            <a:srgbClr val="000000"/>
                          </a:solidFill>
                          <a:latin typeface="Calibri"/>
                        </a:rPr>
                        <a:t>Ahorro en materiales:  ¢0.52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dirty="0">
                          <a:solidFill>
                            <a:srgbClr val="000000"/>
                          </a:solidFill>
                          <a:latin typeface="Calibri"/>
                        </a:rPr>
                        <a:t>523.301,76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844">
                <a:tc>
                  <a:txBody>
                    <a:bodyPr/>
                    <a:lstStyle/>
                    <a:p>
                      <a:pPr algn="ctr" fontAlgn="b"/>
                      <a:r>
                        <a:rPr lang="es-ES" sz="1000" b="1" i="0" u="none" strike="noStrike">
                          <a:solidFill>
                            <a:srgbClr val="000000"/>
                          </a:solidFill>
                          <a:latin typeface="Calibri"/>
                        </a:rPr>
                        <a:t>Ahorro Global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s-ES" sz="1000" b="1" i="0" u="none" strike="noStrike" dirty="0">
                          <a:solidFill>
                            <a:srgbClr val="000000"/>
                          </a:solidFill>
                          <a:latin typeface="Calibri"/>
                        </a:rPr>
                        <a:t>₡346.157.974,56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s-ES" sz="10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3"/>
                    </a:solidFill>
                  </a:tcPr>
                </a:tc>
              </a:tr>
            </a:tbl>
          </a:graphicData>
        </a:graphic>
      </p:graphicFrame>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redondeado"/>
          <p:cNvSpPr/>
          <p:nvPr/>
        </p:nvSpPr>
        <p:spPr>
          <a:xfrm>
            <a:off x="571472" y="1142984"/>
            <a:ext cx="8572528" cy="5715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674" name="4 Título"/>
          <p:cNvSpPr>
            <a:spLocks noGrp="1"/>
          </p:cNvSpPr>
          <p:nvPr>
            <p:ph type="title"/>
          </p:nvPr>
        </p:nvSpPr>
        <p:spPr>
          <a:xfrm>
            <a:off x="611560" y="274638"/>
            <a:ext cx="8075240" cy="1066800"/>
          </a:xfrm>
        </p:spPr>
        <p:txBody>
          <a:bodyPr>
            <a:noAutofit/>
          </a:bodyPr>
          <a:lstStyle/>
          <a:p>
            <a:pPr algn="just" eaLnBrk="1" hangingPunct="1"/>
            <a:r>
              <a:rPr lang="es-ES" sz="3200" dirty="0" smtClean="0"/>
              <a:t/>
            </a:r>
            <a:br>
              <a:rPr lang="es-ES" sz="3200" dirty="0" smtClean="0"/>
            </a:br>
            <a:r>
              <a:rPr lang="es-ES" sz="3200" b="1" dirty="0" smtClean="0"/>
              <a:t>2- Convenio Marco Servicios de limpieza </a:t>
            </a:r>
            <a:br>
              <a:rPr lang="es-ES" sz="3200" b="1" dirty="0" smtClean="0"/>
            </a:br>
            <a:r>
              <a:rPr lang="es-ES" sz="3200" b="1" dirty="0" smtClean="0"/>
              <a:t>Licitación Pública 2009LN-000002-CMBYC </a:t>
            </a:r>
            <a:r>
              <a:rPr lang="es-ES" sz="3200" dirty="0" smtClean="0"/>
              <a:t> </a:t>
            </a:r>
            <a:br>
              <a:rPr lang="es-ES" sz="3200" dirty="0" smtClean="0"/>
            </a:br>
            <a:endParaRPr lang="es-ES" sz="3200" dirty="0" smtClean="0"/>
          </a:p>
        </p:txBody>
      </p:sp>
      <p:sp>
        <p:nvSpPr>
          <p:cNvPr id="6" name="5 Marcador de número de diapositiva"/>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fld id="{A7DD5254-4D4F-4063-AAD9-54AF9B6B1315}" type="slidenum">
              <a:rPr lang="es-ES" smtClean="0"/>
              <a:pPr/>
              <a:t>32</a:t>
            </a:fld>
            <a:endParaRPr lang="es-ES"/>
          </a:p>
        </p:txBody>
      </p:sp>
      <p:sp>
        <p:nvSpPr>
          <p:cNvPr id="17" name="16 Elipse"/>
          <p:cNvSpPr/>
          <p:nvPr/>
        </p:nvSpPr>
        <p:spPr>
          <a:xfrm>
            <a:off x="3286116" y="2428868"/>
            <a:ext cx="2071702" cy="2286016"/>
          </a:xfrm>
          <a:prstGeom prst="ellipse">
            <a:avLst/>
          </a:prstGeom>
          <a:blipFill>
            <a:blip r:embed="rId3" cstate="print"/>
            <a:stretch>
              <a:fillRect/>
            </a:stretch>
          </a:blip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4857752" y="1428736"/>
            <a:ext cx="1143008" cy="1285884"/>
          </a:xfrm>
          <a:prstGeom prst="ellipse">
            <a:avLst/>
          </a:prstGeom>
          <a:blipFill>
            <a:blip r:embed="rId4" cstate="print"/>
            <a:stretch>
              <a:fillRect/>
            </a:stretch>
          </a:bli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2071670" y="4429132"/>
            <a:ext cx="1500198" cy="1714512"/>
          </a:xfrm>
          <a:prstGeom prst="ellipse">
            <a:avLst/>
          </a:prstGeom>
          <a:blipFill>
            <a:blip r:embed="rId5" cstate="print"/>
            <a:stretch>
              <a:fillRect/>
            </a:stretch>
          </a:blip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500694" y="4357694"/>
            <a:ext cx="1357322" cy="1571636"/>
          </a:xfrm>
          <a:prstGeom prst="ellipse">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3714744" y="5000636"/>
            <a:ext cx="1571636" cy="1857388"/>
          </a:xfrm>
          <a:prstGeom prst="ellipse">
            <a:avLst/>
          </a:prstGeom>
          <a:blipFill>
            <a:blip r:embed="rId7" cstate="print"/>
            <a:stretch>
              <a:fillRect/>
            </a:stretch>
          </a:blip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Trapecio"/>
          <p:cNvSpPr/>
          <p:nvPr/>
        </p:nvSpPr>
        <p:spPr>
          <a:xfrm rot="5400000">
            <a:off x="-178612" y="1750223"/>
            <a:ext cx="3571901" cy="3214678"/>
          </a:xfrm>
          <a:prstGeom prst="trapezoid">
            <a:avLst>
              <a:gd name="adj" fmla="val 34884"/>
            </a:avLst>
          </a:prstGeom>
          <a:blipFill dpi="0" rotWithShape="0">
            <a:blip r:embed="rId8"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Trapecio"/>
          <p:cNvSpPr/>
          <p:nvPr/>
        </p:nvSpPr>
        <p:spPr>
          <a:xfrm rot="16200000" flipH="1">
            <a:off x="5607836" y="1678785"/>
            <a:ext cx="3714775" cy="3357555"/>
          </a:xfrm>
          <a:prstGeom prst="trapezoid">
            <a:avLst>
              <a:gd name="adj" fmla="val 34884"/>
            </a:avLst>
          </a:prstGeom>
          <a:blipFill dpi="0" rotWithShape="0">
            <a:blip r:embed="rId9"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1619672" y="6356350"/>
            <a:ext cx="5760640" cy="365125"/>
          </a:xfrm>
        </p:spPr>
        <p:txBody>
          <a:bodyPr/>
          <a:lstStyle/>
          <a:p>
            <a:r>
              <a:rPr lang="es-ES" dirty="0" smtClean="0"/>
              <a:t>Dirección General de Administración de Bienes y Contratación Administrativa</a:t>
            </a:r>
            <a:endParaRPr lang="es-ES" dirty="0"/>
          </a:p>
        </p:txBody>
      </p:sp>
      <p:graphicFrame>
        <p:nvGraphicFramePr>
          <p:cNvPr id="5" name="1 Gráfico"/>
          <p:cNvGraphicFramePr/>
          <p:nvPr>
            <p:extLst>
              <p:ext uri="{D42A27DB-BD31-4B8C-83A1-F6EECF244321}">
                <p14:modId xmlns:p14="http://schemas.microsoft.com/office/powerpoint/2010/main" val="1984598379"/>
              </p:ext>
            </p:extLst>
          </p:nvPr>
        </p:nvGraphicFramePr>
        <p:xfrm>
          <a:off x="0" y="188640"/>
          <a:ext cx="8172400"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843019774"/>
              </p:ext>
            </p:extLst>
          </p:nvPr>
        </p:nvGraphicFramePr>
        <p:xfrm>
          <a:off x="251520" y="3789040"/>
          <a:ext cx="8208912" cy="2664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1979712" y="6356350"/>
            <a:ext cx="5184576" cy="365125"/>
          </a:xfrm>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nvPr>
        </p:nvGraphicFramePr>
        <p:xfrm>
          <a:off x="457200" y="692696"/>
          <a:ext cx="8229600" cy="54334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1475656" y="6356350"/>
            <a:ext cx="5976664" cy="365125"/>
          </a:xfrm>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nvPr>
        </p:nvGraphicFramePr>
        <p:xfrm>
          <a:off x="467544" y="620688"/>
          <a:ext cx="8229600" cy="55774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8958"/>
          </a:xfrm>
        </p:spPr>
        <p:txBody>
          <a:bodyPr/>
          <a:lstStyle/>
          <a:p>
            <a:r>
              <a:rPr lang="es-ES" sz="2800" b="1" dirty="0" smtClean="0"/>
              <a:t>3- Convenio Marco Adquisición de llantas </a:t>
            </a:r>
            <a:br>
              <a:rPr lang="es-ES" sz="2800" b="1" dirty="0" smtClean="0"/>
            </a:br>
            <a:r>
              <a:rPr lang="es-ES" sz="2800" b="1" dirty="0" smtClean="0"/>
              <a:t>Licitación Pública 2009LN-000001-CMBYC</a:t>
            </a:r>
            <a:endParaRPr lang="es-ES" sz="2800" dirty="0"/>
          </a:p>
        </p:txBody>
      </p:sp>
      <p:sp>
        <p:nvSpPr>
          <p:cNvPr id="5"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
        <p:nvSpPr>
          <p:cNvPr id="6" name="5 Marcador de contenido"/>
          <p:cNvSpPr>
            <a:spLocks noGrp="1"/>
          </p:cNvSpPr>
          <p:nvPr>
            <p:ph sz="half" idx="1"/>
          </p:nvPr>
        </p:nvSpPr>
        <p:spPr>
          <a:xfrm>
            <a:off x="251520" y="1628800"/>
            <a:ext cx="3168351" cy="4392488"/>
          </a:xfrm>
        </p:spPr>
        <p:txBody>
          <a:bodyPr/>
          <a:lstStyle/>
          <a:p>
            <a:pPr algn="just">
              <a:buNone/>
            </a:pPr>
            <a:endParaRPr lang="es-CR" sz="1800" b="1" dirty="0" smtClean="0"/>
          </a:p>
          <a:p>
            <a:pPr algn="just"/>
            <a:r>
              <a:rPr lang="es-CR" sz="1800" b="1" dirty="0" smtClean="0"/>
              <a:t>Fecha de inicio: </a:t>
            </a:r>
            <a:r>
              <a:rPr lang="es-CR" sz="1800" dirty="0" smtClean="0"/>
              <a:t>15 de noviembre 2010.</a:t>
            </a:r>
          </a:p>
          <a:p>
            <a:pPr algn="just"/>
            <a:r>
              <a:rPr lang="es-CR" sz="1800" dirty="0" smtClean="0"/>
              <a:t>En 22 meses se han realizado </a:t>
            </a:r>
            <a:r>
              <a:rPr lang="es-CR" sz="1800" b="1" dirty="0" smtClean="0"/>
              <a:t>191</a:t>
            </a:r>
            <a:r>
              <a:rPr lang="es-CR" sz="1800" dirty="0" smtClean="0"/>
              <a:t>  contrataciones por parte de</a:t>
            </a:r>
            <a:r>
              <a:rPr lang="es-CR" sz="1800" b="1" dirty="0" smtClean="0"/>
              <a:t> 38 </a:t>
            </a:r>
            <a:r>
              <a:rPr lang="es-CR" sz="1800" dirty="0" smtClean="0"/>
              <a:t>instituciones públicas para un monto consumido superior a los </a:t>
            </a:r>
            <a:r>
              <a:rPr lang="es-CR" sz="1800" b="1" dirty="0" smtClean="0"/>
              <a:t>¢988 millones de colones</a:t>
            </a:r>
            <a:r>
              <a:rPr lang="es-CR" sz="1800" dirty="0" smtClean="0"/>
              <a:t>. </a:t>
            </a:r>
            <a:endParaRPr lang="es-ES" sz="1800" dirty="0" smtClean="0"/>
          </a:p>
          <a:p>
            <a:pPr algn="just"/>
            <a:r>
              <a:rPr lang="es-ES" sz="1800" b="1" dirty="0" smtClean="0"/>
              <a:t>3 empresas adjudicadas.</a:t>
            </a:r>
          </a:p>
          <a:p>
            <a:pPr algn="just"/>
            <a:r>
              <a:rPr lang="es-ES" sz="1800" b="1" dirty="0" smtClean="0"/>
              <a:t>221 productos catalogados.</a:t>
            </a:r>
            <a:endParaRPr lang="es-ES" sz="1800" dirty="0" smtClean="0"/>
          </a:p>
          <a:p>
            <a:pPr algn="just" eaLnBrk="1" hangingPunct="1"/>
            <a:r>
              <a:rPr lang="es-CR" sz="1800" b="1" dirty="0" smtClean="0"/>
              <a:t>Ahorro superior a los ¢ 371 millones de colones.</a:t>
            </a:r>
            <a:endParaRPr lang="es-ES" sz="1800" dirty="0" smtClean="0"/>
          </a:p>
        </p:txBody>
      </p:sp>
      <p:graphicFrame>
        <p:nvGraphicFramePr>
          <p:cNvPr id="7" name="6 Tabla"/>
          <p:cNvGraphicFramePr>
            <a:graphicFrameLocks noGrp="1"/>
          </p:cNvGraphicFramePr>
          <p:nvPr/>
        </p:nvGraphicFramePr>
        <p:xfrm>
          <a:off x="4283967" y="3573015"/>
          <a:ext cx="4464497" cy="1728192"/>
        </p:xfrm>
        <a:graphic>
          <a:graphicData uri="http://schemas.openxmlformats.org/drawingml/2006/table">
            <a:tbl>
              <a:tblPr/>
              <a:tblGrid>
                <a:gridCol w="2716493"/>
                <a:gridCol w="1132211"/>
                <a:gridCol w="615793"/>
              </a:tblGrid>
              <a:tr h="320036">
                <a:tc>
                  <a:txBody>
                    <a:bodyPr/>
                    <a:lstStyle/>
                    <a:p>
                      <a:pPr algn="ctr" fontAlgn="b"/>
                      <a:r>
                        <a:rPr lang="es-ES" sz="1200" b="1" i="0" u="none" strike="noStrike" dirty="0">
                          <a:solidFill>
                            <a:srgbClr val="000000"/>
                          </a:solidFill>
                          <a:latin typeface="Calibri"/>
                        </a:rPr>
                        <a:t>Rubro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200" b="1" i="0" u="none" strike="noStrike" dirty="0">
                          <a:solidFill>
                            <a:srgbClr val="000000"/>
                          </a:solidFill>
                          <a:latin typeface="Calibri"/>
                        </a:rPr>
                        <a:t>Monto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200" b="1" i="0" u="none" strike="noStrike">
                          <a:solidFill>
                            <a:srgbClr val="000000"/>
                          </a:solidFill>
                          <a:latin typeface="Calibri"/>
                        </a:rPr>
                        <a:t>Relación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20036">
                <a:tc>
                  <a:txBody>
                    <a:bodyPr/>
                    <a:lstStyle/>
                    <a:p>
                      <a:pPr algn="ctr" fontAlgn="b"/>
                      <a:r>
                        <a:rPr lang="es-ES" sz="1200" b="0" i="0" u="none" strike="noStrike" dirty="0">
                          <a:solidFill>
                            <a:srgbClr val="000000"/>
                          </a:solidFill>
                          <a:latin typeface="Calibri"/>
                        </a:rPr>
                        <a:t>Ahorro en horas hombre/mujer.  ¢31.1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₡31.103.881,43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036">
                <a:tc>
                  <a:txBody>
                    <a:bodyPr/>
                    <a:lstStyle/>
                    <a:p>
                      <a:pPr algn="ctr" fontAlgn="b"/>
                      <a:r>
                        <a:rPr lang="es-ES" sz="1200" b="0" i="0" u="none" strike="noStrike" dirty="0">
                          <a:solidFill>
                            <a:srgbClr val="000000"/>
                          </a:solidFill>
                          <a:latin typeface="Calibri"/>
                        </a:rPr>
                        <a:t>Ahorro en Precios:  ¢40.7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latin typeface="Calibri"/>
                        </a:rPr>
                        <a:t>₡40.742.172,40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048">
                <a:tc>
                  <a:txBody>
                    <a:bodyPr/>
                    <a:lstStyle/>
                    <a:p>
                      <a:pPr algn="ctr" fontAlgn="b"/>
                      <a:r>
                        <a:rPr lang="es-ES" sz="1200" b="0" i="0" u="none" strike="noStrike" dirty="0">
                          <a:solidFill>
                            <a:srgbClr val="000000"/>
                          </a:solidFill>
                          <a:latin typeface="Calibri"/>
                        </a:rPr>
                        <a:t>Ahorro en materiales: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a:solidFill>
                            <a:srgbClr val="000000"/>
                          </a:solidFill>
                          <a:latin typeface="Calibri"/>
                        </a:rPr>
                        <a:t>₡132.777,33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036">
                <a:tc>
                  <a:txBody>
                    <a:bodyPr/>
                    <a:lstStyle/>
                    <a:p>
                      <a:pPr algn="ctr" fontAlgn="b"/>
                      <a:r>
                        <a:rPr lang="es-ES" sz="1200" b="1" i="0" u="none" strike="noStrike">
                          <a:solidFill>
                            <a:srgbClr val="000000"/>
                          </a:solidFill>
                          <a:latin typeface="Calibri"/>
                        </a:rPr>
                        <a:t>Ahorro Global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s-ES" sz="1200" b="1" i="0" u="none" strike="noStrike" dirty="0">
                          <a:solidFill>
                            <a:srgbClr val="000000"/>
                          </a:solidFill>
                          <a:latin typeface="Calibri"/>
                        </a:rPr>
                        <a:t>₡71.978.831,15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s-ES" sz="12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33793" name="Rectangle 1"/>
          <p:cNvSpPr>
            <a:spLocks noChangeArrowheads="1"/>
          </p:cNvSpPr>
          <p:nvPr/>
        </p:nvSpPr>
        <p:spPr bwMode="auto">
          <a:xfrm>
            <a:off x="4644008" y="1490866"/>
            <a:ext cx="42484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Ahorro Enero a Junio 2012: </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Colones </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71.978.831,15</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d</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$184.136.86</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SC00039.JPG"/>
          <p:cNvPicPr>
            <a:picLocks noGrp="1" noChangeAspect="1"/>
          </p:cNvPicPr>
          <p:nvPr>
            <p:ph idx="1"/>
          </p:nvPr>
        </p:nvPicPr>
        <p:blipFill>
          <a:blip r:embed="rId2" cstate="print"/>
          <a:stretch>
            <a:fillRect/>
          </a:stretch>
        </p:blipFill>
        <p:spPr>
          <a:xfrm>
            <a:off x="683568" y="1844824"/>
            <a:ext cx="1512168" cy="2016224"/>
          </a:xfrm>
          <a:prstGeom prst="rect">
            <a:avLst/>
          </a:prstGeom>
          <a:ln>
            <a:solidFill>
              <a:schemeClr val="tx2">
                <a:lumMod val="60000"/>
                <a:lumOff val="4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Título"/>
          <p:cNvSpPr>
            <a:spLocks noGrp="1"/>
          </p:cNvSpPr>
          <p:nvPr>
            <p:ph type="title"/>
          </p:nvPr>
        </p:nvSpPr>
        <p:spPr/>
        <p:txBody>
          <a:bodyPr/>
          <a:lstStyle/>
          <a:p>
            <a:r>
              <a:rPr lang="es-ES" sz="2800" b="1" dirty="0" smtClean="0"/>
              <a:t>3- Convenio Marco Adquisición de llantas </a:t>
            </a:r>
            <a:br>
              <a:rPr lang="es-ES" sz="2800" b="1" dirty="0" smtClean="0"/>
            </a:br>
            <a:r>
              <a:rPr lang="es-ES" sz="2800" b="1" dirty="0" smtClean="0"/>
              <a:t>Licitación Pública 2009LN-000001-CMBYC</a:t>
            </a:r>
            <a:endParaRPr lang="es-CR" sz="2800" dirty="0"/>
          </a:p>
        </p:txBody>
      </p:sp>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pic>
        <p:nvPicPr>
          <p:cNvPr id="6" name="5 Imagen" descr="F590.jpeg"/>
          <p:cNvPicPr>
            <a:picLocks noChangeAspect="1"/>
          </p:cNvPicPr>
          <p:nvPr/>
        </p:nvPicPr>
        <p:blipFill>
          <a:blip r:embed="rId3" cstate="print"/>
          <a:stretch>
            <a:fillRect/>
          </a:stretch>
        </p:blipFill>
        <p:spPr>
          <a:xfrm>
            <a:off x="251520" y="4365104"/>
            <a:ext cx="1832930" cy="2160240"/>
          </a:xfrm>
          <a:prstGeom prst="ellipse">
            <a:avLst/>
          </a:prstGeom>
          <a:ln>
            <a:noFill/>
          </a:ln>
          <a:effectLst>
            <a:softEdge rad="112500"/>
          </a:effectLst>
        </p:spPr>
      </p:pic>
      <p:pic>
        <p:nvPicPr>
          <p:cNvPr id="7" name="6 Imagen" descr="Alineamiento.jpg"/>
          <p:cNvPicPr>
            <a:picLocks noChangeAspect="1"/>
          </p:cNvPicPr>
          <p:nvPr/>
        </p:nvPicPr>
        <p:blipFill>
          <a:blip r:embed="rId4" cstate="print"/>
          <a:stretch>
            <a:fillRect/>
          </a:stretch>
        </p:blipFill>
        <p:spPr>
          <a:xfrm>
            <a:off x="6084168" y="1484784"/>
            <a:ext cx="2701317" cy="2304256"/>
          </a:xfrm>
          <a:prstGeom prst="rect">
            <a:avLst/>
          </a:prstGeom>
          <a:solidFill>
            <a:srgbClr val="FFFFFF">
              <a:shade val="85000"/>
            </a:srgbClr>
          </a:solidFill>
          <a:ln w="82550" cap="rnd" cmpd="thickThin">
            <a:solidFill>
              <a:schemeClr val="accent4">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7 Imagen" descr="HF333_DURO.jpg"/>
          <p:cNvPicPr>
            <a:picLocks noChangeAspect="1"/>
          </p:cNvPicPr>
          <p:nvPr/>
        </p:nvPicPr>
        <p:blipFill>
          <a:blip r:embed="rId5" cstate="print"/>
          <a:stretch>
            <a:fillRect/>
          </a:stretch>
        </p:blipFill>
        <p:spPr>
          <a:xfrm>
            <a:off x="2843808" y="4437112"/>
            <a:ext cx="1512168" cy="1829704"/>
          </a:xfrm>
          <a:prstGeom prst="rect">
            <a:avLst/>
          </a:prstGeom>
        </p:spPr>
      </p:pic>
      <p:pic>
        <p:nvPicPr>
          <p:cNvPr id="9" name="8 Imagen" descr="UST_industrial.jpg"/>
          <p:cNvPicPr>
            <a:picLocks noChangeAspect="1"/>
          </p:cNvPicPr>
          <p:nvPr/>
        </p:nvPicPr>
        <p:blipFill>
          <a:blip r:embed="rId6" cstate="print"/>
          <a:stretch>
            <a:fillRect/>
          </a:stretch>
        </p:blipFill>
        <p:spPr>
          <a:xfrm>
            <a:off x="3131840" y="1412776"/>
            <a:ext cx="1727651" cy="2297776"/>
          </a:xfrm>
          <a:prstGeom prst="roundRect">
            <a:avLst>
              <a:gd name="adj" fmla="val 8594"/>
            </a:avLst>
          </a:prstGeom>
          <a:solidFill>
            <a:srgbClr val="FFFFFF">
              <a:shade val="85000"/>
            </a:srgbClr>
          </a:solidFill>
          <a:ln>
            <a:solidFill>
              <a:schemeClr val="accent2">
                <a:lumMod val="75000"/>
              </a:schemeClr>
            </a:solidFill>
          </a:ln>
          <a:effectLst>
            <a:reflection blurRad="12700" stA="38000" endPos="28000" dist="5000" dir="5400000" sy="-100000" algn="bl" rotWithShape="0"/>
          </a:effectLst>
        </p:spPr>
      </p:pic>
      <p:pic>
        <p:nvPicPr>
          <p:cNvPr id="10" name="9 Imagen" descr="Balanceo.jpg"/>
          <p:cNvPicPr>
            <a:picLocks noChangeAspect="1"/>
          </p:cNvPicPr>
          <p:nvPr/>
        </p:nvPicPr>
        <p:blipFill>
          <a:blip r:embed="rId7" cstate="print"/>
          <a:stretch>
            <a:fillRect/>
          </a:stretch>
        </p:blipFill>
        <p:spPr>
          <a:xfrm>
            <a:off x="6588224" y="4221088"/>
            <a:ext cx="2279237" cy="1944216"/>
          </a:xfrm>
          <a:prstGeom prst="rect">
            <a:avLst/>
          </a:prstGeom>
          <a:ln>
            <a:solidFill>
              <a:schemeClr val="accent3">
                <a:lumMod val="75000"/>
              </a:schemeClr>
            </a:solidFill>
          </a:ln>
          <a:effectLst>
            <a:softEdge rad="112500"/>
          </a:effectLst>
        </p:spPr>
      </p:pic>
      <p:pic>
        <p:nvPicPr>
          <p:cNvPr id="11" name="10 Imagen" descr="70R13_SUMITOMO_HTR_T4.JPG"/>
          <p:cNvPicPr>
            <a:picLocks noChangeAspect="1"/>
          </p:cNvPicPr>
          <p:nvPr/>
        </p:nvPicPr>
        <p:blipFill>
          <a:blip r:embed="rId8" cstate="print"/>
          <a:stretch>
            <a:fillRect/>
          </a:stretch>
        </p:blipFill>
        <p:spPr>
          <a:xfrm>
            <a:off x="4788024" y="3717032"/>
            <a:ext cx="1512168" cy="2064109"/>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2899241829"/>
              </p:ext>
            </p:extLst>
          </p:nvPr>
        </p:nvGraphicFramePr>
        <p:xfrm>
          <a:off x="467544" y="260648"/>
          <a:ext cx="8064896"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nvGraphicFramePr>
        <p:xfrm>
          <a:off x="1043608" y="3356992"/>
          <a:ext cx="6840760"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4046133464"/>
              </p:ext>
            </p:extLst>
          </p:nvPr>
        </p:nvGraphicFramePr>
        <p:xfrm>
          <a:off x="467544" y="620688"/>
          <a:ext cx="8229600" cy="5505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s-MX"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rPr>
              <a:t>¿Qué ofrece CompraRED?</a:t>
            </a:r>
            <a:endParaRPr lang="es-ES"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sp>
        <p:nvSpPr>
          <p:cNvPr id="188421" name="Rectangle 5"/>
          <p:cNvSpPr>
            <a:spLocks noChangeArrowheads="1"/>
          </p:cNvSpPr>
          <p:nvPr/>
        </p:nvSpPr>
        <p:spPr bwMode="auto">
          <a:xfrm>
            <a:off x="466725" y="1700213"/>
            <a:ext cx="1944688" cy="674687"/>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Marco normativo</a:t>
            </a:r>
            <a:endParaRPr lang="es-ES" sz="1600" b="1" dirty="0">
              <a:solidFill>
                <a:schemeClr val="bg1"/>
              </a:solidFill>
              <a:effectLst>
                <a:outerShdw blurRad="38100" dist="38100" dir="2700000" algn="tl">
                  <a:srgbClr val="000000"/>
                </a:outerShdw>
              </a:effectLst>
              <a:latin typeface="+mn-lt"/>
              <a:cs typeface="+mn-cs"/>
            </a:endParaRPr>
          </a:p>
        </p:txBody>
      </p:sp>
      <p:sp>
        <p:nvSpPr>
          <p:cNvPr id="5124" name="Text Box 15"/>
          <p:cNvSpPr txBox="1">
            <a:spLocks noChangeArrowheads="1"/>
          </p:cNvSpPr>
          <p:nvPr/>
        </p:nvSpPr>
        <p:spPr bwMode="auto">
          <a:xfrm>
            <a:off x="2520950" y="1916113"/>
            <a:ext cx="6227763" cy="304800"/>
          </a:xfrm>
          <a:prstGeom prst="rect">
            <a:avLst/>
          </a:prstGeom>
          <a:noFill/>
          <a:ln w="76200">
            <a:noFill/>
            <a:miter lim="800000"/>
            <a:headEnd/>
            <a:tailEnd/>
          </a:ln>
        </p:spPr>
        <p:txBody>
          <a:bodyPr>
            <a:spAutoFit/>
          </a:bodyPr>
          <a:lstStyle/>
          <a:p>
            <a:pPr algn="just" eaLnBrk="0" hangingPunct="0"/>
            <a:r>
              <a:rPr lang="es-ES" sz="1400">
                <a:latin typeface="Calibri" pitchFamily="34" charset="0"/>
              </a:rPr>
              <a:t>Normativa, Directrices, manuales,  entre otros. </a:t>
            </a:r>
          </a:p>
        </p:txBody>
      </p:sp>
      <p:sp>
        <p:nvSpPr>
          <p:cNvPr id="5125" name="Text Box 7"/>
          <p:cNvSpPr txBox="1">
            <a:spLocks noChangeArrowheads="1"/>
          </p:cNvSpPr>
          <p:nvPr/>
        </p:nvSpPr>
        <p:spPr bwMode="auto">
          <a:xfrm>
            <a:off x="2555875" y="2565400"/>
            <a:ext cx="6227763" cy="1600200"/>
          </a:xfrm>
          <a:prstGeom prst="rect">
            <a:avLst/>
          </a:prstGeom>
          <a:noFill/>
          <a:ln w="76200">
            <a:noFill/>
            <a:miter lim="800000"/>
            <a:headEnd/>
            <a:tailEnd/>
          </a:ln>
        </p:spPr>
        <p:txBody>
          <a:bodyPr>
            <a:spAutoFit/>
          </a:bodyPr>
          <a:lstStyle/>
          <a:p>
            <a:pPr algn="just" eaLnBrk="0" hangingPunct="0"/>
            <a:r>
              <a:rPr lang="es-ES" sz="1400">
                <a:latin typeface="Calibri" pitchFamily="34" charset="0"/>
              </a:rPr>
              <a:t>Información detallada de las diferentes modalidades de contratación administrativa desde el inicio hasta el finiquito. Carteles gratuitos. Los Proveedores y las Administraciones envían y reciben  aclaraciones;  subsanes; modificaciones  de los procedimientos de contratación. Se reciben y resuelven los  recursos:  de objeción al cartel;  revocatoria y apelación. Envío y recepción de ofertas electrónicas. Desarrollo e implementación  del módulo de contratos en línea, ya sea aprobación interna o solicitud de refrendo de CGR.</a:t>
            </a:r>
          </a:p>
        </p:txBody>
      </p:sp>
      <p:sp>
        <p:nvSpPr>
          <p:cNvPr id="2" name="Rectangle 5"/>
          <p:cNvSpPr>
            <a:spLocks noChangeArrowheads="1"/>
          </p:cNvSpPr>
          <p:nvPr/>
        </p:nvSpPr>
        <p:spPr bwMode="auto">
          <a:xfrm>
            <a:off x="468313" y="3114675"/>
            <a:ext cx="1944687" cy="674688"/>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Contrataciones</a:t>
            </a:r>
            <a:endParaRPr lang="es-ES" sz="1600" b="1" dirty="0">
              <a:solidFill>
                <a:schemeClr val="bg1"/>
              </a:solidFill>
              <a:effectLst>
                <a:outerShdw blurRad="38100" dist="38100" dir="2700000" algn="tl">
                  <a:srgbClr val="000000"/>
                </a:outerShdw>
              </a:effectLst>
              <a:latin typeface="+mn-lt"/>
              <a:cs typeface="+mn-cs"/>
            </a:endParaRPr>
          </a:p>
        </p:txBody>
      </p:sp>
      <p:sp>
        <p:nvSpPr>
          <p:cNvPr id="3" name="Rectangle 5"/>
          <p:cNvSpPr>
            <a:spLocks noChangeArrowheads="1"/>
          </p:cNvSpPr>
          <p:nvPr/>
        </p:nvSpPr>
        <p:spPr bwMode="auto">
          <a:xfrm>
            <a:off x="468313" y="4437063"/>
            <a:ext cx="1944687" cy="674687"/>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Convenio Marco</a:t>
            </a:r>
            <a:endParaRPr lang="es-ES" sz="1600" b="1" dirty="0">
              <a:solidFill>
                <a:schemeClr val="bg1"/>
              </a:solidFill>
              <a:effectLst>
                <a:outerShdw blurRad="38100" dist="38100" dir="2700000" algn="tl">
                  <a:srgbClr val="000000"/>
                </a:outerShdw>
              </a:effectLst>
              <a:latin typeface="+mn-lt"/>
              <a:cs typeface="+mn-cs"/>
            </a:endParaRPr>
          </a:p>
        </p:txBody>
      </p:sp>
      <p:sp>
        <p:nvSpPr>
          <p:cNvPr id="5128" name="Text Box 6"/>
          <p:cNvSpPr txBox="1">
            <a:spLocks noChangeArrowheads="1"/>
          </p:cNvSpPr>
          <p:nvPr/>
        </p:nvSpPr>
        <p:spPr bwMode="auto">
          <a:xfrm>
            <a:off x="2484438" y="4508500"/>
            <a:ext cx="6227762" cy="523875"/>
          </a:xfrm>
          <a:prstGeom prst="rect">
            <a:avLst/>
          </a:prstGeom>
          <a:noFill/>
          <a:ln w="76200">
            <a:noFill/>
            <a:miter lim="800000"/>
            <a:headEnd/>
            <a:tailEnd/>
          </a:ln>
        </p:spPr>
        <p:txBody>
          <a:bodyPr>
            <a:spAutoFit/>
          </a:bodyPr>
          <a:lstStyle/>
          <a:p>
            <a:pPr eaLnBrk="0" hangingPunct="0"/>
            <a:r>
              <a:rPr lang="es-ES" sz="1400">
                <a:latin typeface="Calibri" pitchFamily="34" charset="0"/>
              </a:rPr>
              <a:t>Desarrollo e implementación de la modalidad de convenio marco,  para las compras consolidadas.</a:t>
            </a:r>
          </a:p>
        </p:txBody>
      </p:sp>
      <p:sp>
        <p:nvSpPr>
          <p:cNvPr id="5129" name="Rectangle 27"/>
          <p:cNvSpPr>
            <a:spLocks noChangeArrowheads="1"/>
          </p:cNvSpPr>
          <p:nvPr/>
        </p:nvSpPr>
        <p:spPr bwMode="auto">
          <a:xfrm>
            <a:off x="2555875" y="5589588"/>
            <a:ext cx="6192838" cy="730250"/>
          </a:xfrm>
          <a:prstGeom prst="rect">
            <a:avLst/>
          </a:prstGeom>
          <a:noFill/>
          <a:ln w="9525">
            <a:noFill/>
            <a:miter lim="800000"/>
            <a:headEnd/>
            <a:tailEnd/>
          </a:ln>
        </p:spPr>
        <p:txBody>
          <a:bodyPr>
            <a:spAutoFit/>
          </a:bodyPr>
          <a:lstStyle/>
          <a:p>
            <a:pPr algn="just"/>
            <a:r>
              <a:rPr lang="es-ES" sz="1400">
                <a:latin typeface="Calibri" pitchFamily="34" charset="0"/>
              </a:rPr>
              <a:t>Publicación Planes de Compra;  dos formas de ingresar en forma detallada o a través de captura de un archivo,  obligatorio para todo el sector público.  Reglamento de PYMES</a:t>
            </a:r>
          </a:p>
        </p:txBody>
      </p:sp>
      <p:sp>
        <p:nvSpPr>
          <p:cNvPr id="4" name="Rectangle 5"/>
          <p:cNvSpPr>
            <a:spLocks noChangeArrowheads="1"/>
          </p:cNvSpPr>
          <p:nvPr/>
        </p:nvSpPr>
        <p:spPr bwMode="auto">
          <a:xfrm>
            <a:off x="468313" y="5635625"/>
            <a:ext cx="1944687" cy="674688"/>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ES" sz="1600" b="1" dirty="0">
                <a:solidFill>
                  <a:schemeClr val="bg1"/>
                </a:solidFill>
                <a:effectLst>
                  <a:outerShdw blurRad="38100" dist="38100" dir="2700000" algn="tl">
                    <a:srgbClr val="000000"/>
                  </a:outerShdw>
                </a:effectLst>
                <a:latin typeface="+mn-lt"/>
                <a:cs typeface="+mn-cs"/>
              </a:rPr>
              <a:t>Publicación planes de compra</a:t>
            </a: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3658758810"/>
              </p:ext>
            </p:extLst>
          </p:nvPr>
        </p:nvGraphicFramePr>
        <p:xfrm>
          <a:off x="457200" y="980728"/>
          <a:ext cx="8219256" cy="51454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6950"/>
          </a:xfrm>
        </p:spPr>
        <p:txBody>
          <a:bodyPr/>
          <a:lstStyle/>
          <a:p>
            <a:r>
              <a:rPr lang="es-ES" sz="2800" b="1" dirty="0" smtClean="0"/>
              <a:t>4-Convenio Marco Servicios de Agencias de Viajes Licitación Pública 2009LN-000003-CMBYC </a:t>
            </a:r>
            <a:endParaRPr lang="es-ES" sz="2800" dirty="0"/>
          </a:p>
        </p:txBody>
      </p:sp>
      <p:sp>
        <p:nvSpPr>
          <p:cNvPr id="5" name="3 Marcador de pie de página"/>
          <p:cNvSpPr>
            <a:spLocks noGrp="1"/>
          </p:cNvSpPr>
          <p:nvPr>
            <p:ph type="ftr" sz="quarter" idx="11"/>
          </p:nvPr>
        </p:nvSpPr>
        <p:spPr>
          <a:xfrm>
            <a:off x="2195736" y="6381328"/>
            <a:ext cx="5256584" cy="365125"/>
          </a:xfrm>
        </p:spPr>
        <p:txBody>
          <a:bodyPr/>
          <a:lstStyle/>
          <a:p>
            <a:r>
              <a:rPr lang="es-ES" dirty="0" smtClean="0"/>
              <a:t>Dirección General de Administración de Bienes y Contratación Administrativa</a:t>
            </a:r>
            <a:endParaRPr lang="es-ES" dirty="0"/>
          </a:p>
        </p:txBody>
      </p:sp>
      <p:sp>
        <p:nvSpPr>
          <p:cNvPr id="6" name="6 Marcador de contenido"/>
          <p:cNvSpPr>
            <a:spLocks noGrp="1"/>
          </p:cNvSpPr>
          <p:nvPr>
            <p:ph sz="half" idx="4294967295"/>
          </p:nvPr>
        </p:nvSpPr>
        <p:spPr>
          <a:xfrm>
            <a:off x="395288" y="1701502"/>
            <a:ext cx="3960687" cy="4391794"/>
          </a:xfrm>
          <a:prstGeom prst="rect">
            <a:avLst/>
          </a:prstGeom>
        </p:spPr>
        <p:txBody>
          <a:bodyPr/>
          <a:lstStyle/>
          <a:p>
            <a:pPr algn="just"/>
            <a:r>
              <a:rPr lang="es-CR" sz="2000" dirty="0"/>
              <a:t>Fecha de inicio 15 de noviembre del 2010.</a:t>
            </a:r>
          </a:p>
          <a:p>
            <a:pPr algn="just" eaLnBrk="1" hangingPunct="1"/>
            <a:endParaRPr lang="es-ES" sz="2000" dirty="0" smtClean="0"/>
          </a:p>
          <a:p>
            <a:pPr algn="just" eaLnBrk="1" hangingPunct="1"/>
            <a:r>
              <a:rPr lang="es-CR" sz="2000" dirty="0" smtClean="0"/>
              <a:t>En 22 meses se han realizado 645 contrataciones por parte de 39 instituciones por un monto superior a los </a:t>
            </a:r>
            <a:r>
              <a:rPr lang="es-CR" sz="2000" b="1" dirty="0" smtClean="0"/>
              <a:t>¢500.5 millones de colones</a:t>
            </a:r>
            <a:r>
              <a:rPr lang="es-CR" sz="2000" dirty="0" smtClean="0"/>
              <a:t>.  </a:t>
            </a:r>
          </a:p>
          <a:p>
            <a:pPr algn="just"/>
            <a:r>
              <a:rPr lang="es-ES" sz="2000" dirty="0" smtClean="0"/>
              <a:t>5 Empresas adjudicadas.</a:t>
            </a:r>
          </a:p>
          <a:p>
            <a:pPr algn="just" eaLnBrk="1" hangingPunct="1"/>
            <a:r>
              <a:rPr lang="es-CR" sz="2000" b="1" dirty="0" smtClean="0"/>
              <a:t>Ahorro superior a los ¢ 496.7 millones de colones.</a:t>
            </a:r>
            <a:endParaRPr lang="es-ES" sz="2000" dirty="0" smtClean="0"/>
          </a:p>
        </p:txBody>
      </p:sp>
      <p:graphicFrame>
        <p:nvGraphicFramePr>
          <p:cNvPr id="8" name="7 Tabla"/>
          <p:cNvGraphicFramePr>
            <a:graphicFrameLocks noGrp="1"/>
          </p:cNvGraphicFramePr>
          <p:nvPr/>
        </p:nvGraphicFramePr>
        <p:xfrm>
          <a:off x="4499992" y="3717032"/>
          <a:ext cx="4367511" cy="1440159"/>
        </p:xfrm>
        <a:graphic>
          <a:graphicData uri="http://schemas.openxmlformats.org/drawingml/2006/table">
            <a:tbl>
              <a:tblPr/>
              <a:tblGrid>
                <a:gridCol w="2464270"/>
                <a:gridCol w="946886"/>
                <a:gridCol w="956355"/>
              </a:tblGrid>
              <a:tr h="266696">
                <a:tc>
                  <a:txBody>
                    <a:bodyPr/>
                    <a:lstStyle/>
                    <a:p>
                      <a:pPr algn="ctr" fontAlgn="b"/>
                      <a:r>
                        <a:rPr lang="es-ES" sz="1000" b="1" i="0" u="none" strike="noStrike" dirty="0">
                          <a:solidFill>
                            <a:srgbClr val="000000"/>
                          </a:solidFill>
                          <a:latin typeface="Calibri"/>
                        </a:rPr>
                        <a:t>Rubro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1" i="0" u="none" strike="noStrike" dirty="0">
                          <a:solidFill>
                            <a:srgbClr val="000000"/>
                          </a:solidFill>
                          <a:latin typeface="Calibri"/>
                        </a:rPr>
                        <a:t>Monto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ES" sz="1000" b="1" i="0" u="none" strike="noStrike">
                          <a:solidFill>
                            <a:srgbClr val="000000"/>
                          </a:solidFill>
                          <a:latin typeface="Calibri"/>
                        </a:rPr>
                        <a:t>Relación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66696">
                <a:tc>
                  <a:txBody>
                    <a:bodyPr/>
                    <a:lstStyle/>
                    <a:p>
                      <a:pPr algn="ctr" fontAlgn="b"/>
                      <a:r>
                        <a:rPr lang="es-ES" sz="900" b="0" i="0" u="none" strike="noStrike">
                          <a:solidFill>
                            <a:srgbClr val="000000"/>
                          </a:solidFill>
                          <a:latin typeface="Calibri"/>
                        </a:rPr>
                        <a:t>Ahorro en horas hombre/mujer ¢216.4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₡216.491.909,21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696">
                <a:tc>
                  <a:txBody>
                    <a:bodyPr/>
                    <a:lstStyle/>
                    <a:p>
                      <a:pPr algn="ctr" fontAlgn="b"/>
                      <a:r>
                        <a:rPr lang="es-ES" sz="900" b="0" i="0" u="none" strike="noStrike">
                          <a:solidFill>
                            <a:srgbClr val="000000"/>
                          </a:solidFill>
                          <a:latin typeface="Calibri"/>
                        </a:rPr>
                        <a:t>Ahorro en Precios ¢74.4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₡74.447.918,09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696">
                <a:tc>
                  <a:txBody>
                    <a:bodyPr/>
                    <a:lstStyle/>
                    <a:p>
                      <a:pPr algn="ctr" fontAlgn="b"/>
                      <a:r>
                        <a:rPr lang="es-ES" sz="900" b="0" i="0" u="none" strike="noStrike" dirty="0">
                          <a:solidFill>
                            <a:srgbClr val="000000"/>
                          </a:solidFill>
                          <a:latin typeface="Calibri"/>
                        </a:rPr>
                        <a:t>Ahorro en materiales ¢0.79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₡798.074,43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5">
                <a:tc>
                  <a:txBody>
                    <a:bodyPr/>
                    <a:lstStyle/>
                    <a:p>
                      <a:pPr algn="ctr" fontAlgn="b"/>
                      <a:r>
                        <a:rPr lang="es-ES" sz="1000" b="1" i="0" u="none" strike="noStrike">
                          <a:solidFill>
                            <a:srgbClr val="000000"/>
                          </a:solidFill>
                          <a:latin typeface="Calibri"/>
                        </a:rPr>
                        <a:t>Ahorro Global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s-ES" sz="1000" b="1" i="0" u="none" strike="noStrike">
                          <a:solidFill>
                            <a:srgbClr val="000000"/>
                          </a:solidFill>
                          <a:latin typeface="Calibri"/>
                        </a:rPr>
                        <a:t>₡291.737.901,73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s-ES" sz="1000" b="1"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9" name="Rectangle 1"/>
          <p:cNvSpPr>
            <a:spLocks noChangeArrowheads="1"/>
          </p:cNvSpPr>
          <p:nvPr/>
        </p:nvSpPr>
        <p:spPr bwMode="auto">
          <a:xfrm>
            <a:off x="4644008" y="1490866"/>
            <a:ext cx="42484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Ahorro Enero a Junio 2012: </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Colones </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291.737.901,73</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Monto Total en d</a:t>
            </a:r>
            <a:r>
              <a:rPr kumimoji="0" lang="es-ES"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$569.667,07</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smtClean="0"/>
              <a:t>4-Convenio Marco Servicios de Agencias de Viajes Licitación Pública 2009LN-000003-CMBYC </a:t>
            </a:r>
            <a:endParaRPr lang="es-CR" sz="2800" dirty="0"/>
          </a:p>
        </p:txBody>
      </p:sp>
      <p:pic>
        <p:nvPicPr>
          <p:cNvPr id="5" name="4 Marcador de contenido" descr="untitledjohihin.bmp"/>
          <p:cNvPicPr>
            <a:picLocks noGrp="1" noChangeAspect="1"/>
          </p:cNvPicPr>
          <p:nvPr>
            <p:ph idx="1"/>
          </p:nvPr>
        </p:nvPicPr>
        <p:blipFill>
          <a:blip r:embed="rId2" cstate="print"/>
          <a:stretch>
            <a:fillRect/>
          </a:stretch>
        </p:blipFill>
        <p:spPr>
          <a:xfrm>
            <a:off x="5436096" y="3933056"/>
            <a:ext cx="2996030" cy="1977380"/>
          </a:xfrm>
          <a:prstGeom prst="rect">
            <a:avLst/>
          </a:prstGeom>
          <a:ln w="15875">
            <a:solidFill>
              <a:schemeClr val="accent5">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pic>
        <p:nvPicPr>
          <p:cNvPr id="6" name="5 Imagen" descr="untitledhhgjb.bmp"/>
          <p:cNvPicPr>
            <a:picLocks noChangeAspect="1"/>
          </p:cNvPicPr>
          <p:nvPr/>
        </p:nvPicPr>
        <p:blipFill>
          <a:blip r:embed="rId3" cstate="print"/>
          <a:stretch>
            <a:fillRect/>
          </a:stretch>
        </p:blipFill>
        <p:spPr>
          <a:xfrm>
            <a:off x="1547664" y="4077072"/>
            <a:ext cx="2952328" cy="2108805"/>
          </a:xfrm>
          <a:prstGeom prst="rect">
            <a:avLst/>
          </a:prstGeom>
          <a:ln>
            <a:noFill/>
          </a:ln>
          <a:effectLst>
            <a:softEdge rad="112500"/>
          </a:effectLst>
        </p:spPr>
      </p:pic>
      <p:pic>
        <p:nvPicPr>
          <p:cNvPr id="7" name="6 Imagen" descr="imagesCAOPH232.jpg"/>
          <p:cNvPicPr>
            <a:picLocks noChangeAspect="1"/>
          </p:cNvPicPr>
          <p:nvPr/>
        </p:nvPicPr>
        <p:blipFill>
          <a:blip r:embed="rId4" cstate="print"/>
          <a:stretch>
            <a:fillRect/>
          </a:stretch>
        </p:blipFill>
        <p:spPr>
          <a:xfrm>
            <a:off x="4572000" y="1484784"/>
            <a:ext cx="3019425"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untitled.bmp"/>
          <p:cNvPicPr>
            <a:picLocks noChangeAspect="1"/>
          </p:cNvPicPr>
          <p:nvPr/>
        </p:nvPicPr>
        <p:blipFill>
          <a:blip r:embed="rId5" cstate="print"/>
          <a:stretch>
            <a:fillRect/>
          </a:stretch>
        </p:blipFill>
        <p:spPr>
          <a:xfrm>
            <a:off x="467544" y="1628800"/>
            <a:ext cx="3312368" cy="2110013"/>
          </a:xfrm>
          <a:prstGeom prst="roundRect">
            <a:avLst>
              <a:gd name="adj" fmla="val 8594"/>
            </a:avLst>
          </a:prstGeom>
          <a:solidFill>
            <a:srgbClr val="FFFFFF">
              <a:shade val="85000"/>
            </a:srgbClr>
          </a:solidFill>
          <a:ln w="28575">
            <a:solidFill>
              <a:schemeClr val="accent2">
                <a:lumMod val="75000"/>
              </a:schemeClr>
            </a:solid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1377748209"/>
              </p:ext>
            </p:extLst>
          </p:nvPr>
        </p:nvGraphicFramePr>
        <p:xfrm>
          <a:off x="395536" y="260648"/>
          <a:ext cx="7056784" cy="3168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áfico"/>
          <p:cNvGraphicFramePr/>
          <p:nvPr/>
        </p:nvGraphicFramePr>
        <p:xfrm>
          <a:off x="1187624" y="3573016"/>
          <a:ext cx="6480720" cy="25911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2531414215"/>
              </p:ext>
            </p:extLst>
          </p:nvPr>
        </p:nvGraphicFramePr>
        <p:xfrm>
          <a:off x="457200" y="548680"/>
          <a:ext cx="8229600" cy="55774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graphicFrame>
        <p:nvGraphicFramePr>
          <p:cNvPr id="5" name="1 Gráfico"/>
          <p:cNvGraphicFramePr>
            <a:graphicFrameLocks noGrp="1"/>
          </p:cNvGraphicFramePr>
          <p:nvPr>
            <p:ph idx="1"/>
            <p:extLst>
              <p:ext uri="{D42A27DB-BD31-4B8C-83A1-F6EECF244321}">
                <p14:modId xmlns:p14="http://schemas.microsoft.com/office/powerpoint/2010/main" val="3647280388"/>
              </p:ext>
            </p:extLst>
          </p:nvPr>
        </p:nvGraphicFramePr>
        <p:xfrm>
          <a:off x="323528" y="332656"/>
          <a:ext cx="8229600" cy="59375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3568" y="980728"/>
            <a:ext cx="7632848" cy="4992192"/>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913"/>
            <a:ext cx="8229600" cy="576262"/>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Beneficios del Sistema</a:t>
            </a:r>
            <a:r>
              <a:rPr lang="es-ES" altLang="en-US" dirty="0" smtClean="0"/>
              <a:t/>
            </a:r>
            <a:br>
              <a:rPr lang="es-ES" altLang="en-US" dirty="0" smtClean="0"/>
            </a:br>
            <a:endParaRPr lang="es-ES" dirty="0"/>
          </a:p>
        </p:txBody>
      </p:sp>
      <p:sp>
        <p:nvSpPr>
          <p:cNvPr id="31747" name="2 Marcador de contenido"/>
          <p:cNvSpPr>
            <a:spLocks noGrp="1"/>
          </p:cNvSpPr>
          <p:nvPr>
            <p:ph idx="1"/>
          </p:nvPr>
        </p:nvSpPr>
        <p:spPr>
          <a:xfrm>
            <a:off x="395288" y="836613"/>
            <a:ext cx="8302625" cy="5832475"/>
          </a:xfrm>
        </p:spPr>
        <p:txBody>
          <a:bodyPr/>
          <a:lstStyle/>
          <a:p>
            <a:pPr algn="just">
              <a:buFont typeface="Wingdings" pitchFamily="2" charset="2"/>
              <a:buChar char="q"/>
            </a:pPr>
            <a:r>
              <a:rPr lang="es-ES" sz="1800" smtClean="0">
                <a:latin typeface="Arial" pitchFamily="34" charset="0"/>
                <a:cs typeface="Arial" pitchFamily="34" charset="0"/>
              </a:rPr>
              <a:t>Sitio seguro con tecnología SSL (proporciona autenticación y privacidad de la información entre extremos sobre Internet mediante el uso de criptografía) que protege todas las transacciones entre el comprador, vendedor y el portal.</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Firma digital aplicada en documentos, procesos y transacciones realizadas entre los compradores, vendedores y el portal.</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Desarrollado con altos estándares internacionales en materia de encriptación y compresión de datos en todos los niveles del proceso de compra. </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Utilizar el sistema no implica costos económicos, en cambio genera ahorros a corto y largo plazo. </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Diseñado y desarrollado para que todas las Instituciones del Sector Público lo puedan adoptar.</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Evita exceso de trámites. </a:t>
            </a:r>
          </a:p>
          <a:p>
            <a:pPr>
              <a:buFont typeface="Arial" pitchFamily="34" charset="0"/>
              <a:buNone/>
            </a:pPr>
            <a:endParaRPr lang="es-ES" smtClean="0"/>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437"/>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Beneficios de la firma digital: </a:t>
            </a:r>
            <a:r>
              <a:rPr lang="es-ES" altLang="en-US" dirty="0" smtClean="0"/>
              <a:t/>
            </a:r>
            <a:br>
              <a:rPr lang="es-ES" altLang="en-US" dirty="0" smtClean="0"/>
            </a:br>
            <a:endParaRPr lang="es-ES" dirty="0"/>
          </a:p>
        </p:txBody>
      </p:sp>
      <p:sp>
        <p:nvSpPr>
          <p:cNvPr id="32771" name="2 Marcador de contenido"/>
          <p:cNvSpPr>
            <a:spLocks noGrp="1"/>
          </p:cNvSpPr>
          <p:nvPr>
            <p:ph idx="1"/>
          </p:nvPr>
        </p:nvSpPr>
        <p:spPr>
          <a:xfrm>
            <a:off x="395288" y="1125538"/>
            <a:ext cx="8229600" cy="4679950"/>
          </a:xfrm>
        </p:spPr>
        <p:txBody>
          <a:bodyPr/>
          <a:lstStyle/>
          <a:p>
            <a:endParaRPr lang="es-CR" sz="2000" smtClean="0">
              <a:latin typeface="Arial" pitchFamily="34" charset="0"/>
              <a:cs typeface="Arial" pitchFamily="34" charset="0"/>
            </a:endParaRPr>
          </a:p>
          <a:p>
            <a:pPr algn="just">
              <a:buFont typeface="Wingdings" pitchFamily="2" charset="2"/>
              <a:buChar char="q"/>
            </a:pPr>
            <a:r>
              <a:rPr lang="es-CR" sz="1800" smtClean="0">
                <a:latin typeface="Arial" pitchFamily="34" charset="0"/>
                <a:cs typeface="Arial" pitchFamily="34" charset="0"/>
              </a:rPr>
              <a:t>Reemplaza firma de puño y letra, otorgando la misma validez jurídica.</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Facilita y legitimiza  el comercio electrónico.</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Facilita  automatización y estandarización de documentos.</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Permite conformar el expediente digital de todo el proceso de contratación   -  cero  papel.</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El Proceso de firma digital es muy fácil de utilizar.</a:t>
            </a:r>
          </a:p>
          <a:p>
            <a:pPr algn="just">
              <a:buFont typeface="Arial" pitchFamily="34" charset="0"/>
              <a:buNone/>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Fomenta  la transparencia,  eficiencia de los procesos   (reducción costos de gestión).</a:t>
            </a:r>
          </a:p>
          <a:p>
            <a:endParaRPr lang="es-ES" sz="2000" smtClean="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900"/>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Requisitos Institucionales para utilizar el sistema Compr@Red</a:t>
            </a:r>
            <a:r>
              <a:rPr lang="es-ES" altLang="en-US" dirty="0" smtClean="0"/>
              <a:t/>
            </a:r>
            <a:br>
              <a:rPr lang="es-ES" altLang="en-US" dirty="0" smtClean="0"/>
            </a:br>
            <a:endParaRPr lang="es-ES" dirty="0"/>
          </a:p>
        </p:txBody>
      </p:sp>
      <p:sp>
        <p:nvSpPr>
          <p:cNvPr id="33795" name="2 Marcador de contenido"/>
          <p:cNvSpPr>
            <a:spLocks noGrp="1"/>
          </p:cNvSpPr>
          <p:nvPr>
            <p:ph idx="1"/>
          </p:nvPr>
        </p:nvSpPr>
        <p:spPr>
          <a:xfrm>
            <a:off x="323850" y="1196975"/>
            <a:ext cx="8362950" cy="4852988"/>
          </a:xfrm>
        </p:spPr>
        <p:txBody>
          <a:bodyPr/>
          <a:lstStyle/>
          <a:p>
            <a:pPr algn="just">
              <a:buFont typeface="Arial" pitchFamily="34" charset="0"/>
              <a:buNone/>
            </a:pPr>
            <a:r>
              <a:rPr lang="es-ES" sz="1800" smtClean="0">
                <a:latin typeface="Arial" pitchFamily="34" charset="0"/>
                <a:cs typeface="Arial" pitchFamily="34" charset="0"/>
              </a:rPr>
              <a:t>	Requisitos a presentar:</a:t>
            </a:r>
          </a:p>
          <a:p>
            <a:pPr algn="just">
              <a:buFont typeface="Wingdings" pitchFamily="2" charset="2"/>
              <a:buChar char="q"/>
            </a:pPr>
            <a:r>
              <a:rPr lang="es-ES" sz="1800" smtClean="0">
                <a:latin typeface="Arial" pitchFamily="34" charset="0"/>
                <a:cs typeface="Arial" pitchFamily="34" charset="0"/>
              </a:rPr>
              <a:t>Cédula Jurídica.</a:t>
            </a:r>
          </a:p>
          <a:p>
            <a:pPr algn="just">
              <a:buFont typeface="Wingdings" pitchFamily="2" charset="2"/>
              <a:buChar char="q"/>
            </a:pPr>
            <a:r>
              <a:rPr lang="es-ES" sz="1800" smtClean="0">
                <a:latin typeface="Arial" pitchFamily="34" charset="0"/>
                <a:cs typeface="Arial" pitchFamily="34" charset="0"/>
              </a:rPr>
              <a:t>Nombre completo de la Institución.</a:t>
            </a:r>
          </a:p>
          <a:p>
            <a:pPr algn="just">
              <a:buFont typeface="Wingdings" pitchFamily="2" charset="2"/>
              <a:buChar char="q"/>
            </a:pPr>
            <a:r>
              <a:rPr lang="es-ES" sz="1800" smtClean="0">
                <a:latin typeface="Arial" pitchFamily="34" charset="0"/>
                <a:cs typeface="Arial" pitchFamily="34" charset="0"/>
              </a:rPr>
              <a:t>Monto mínimo aprobación Interna.</a:t>
            </a:r>
          </a:p>
          <a:p>
            <a:pPr algn="just">
              <a:buFont typeface="Wingdings" pitchFamily="2" charset="2"/>
              <a:buChar char="q"/>
            </a:pPr>
            <a:r>
              <a:rPr lang="es-ES" sz="1800" smtClean="0">
                <a:latin typeface="Arial" pitchFamily="34" charset="0"/>
                <a:cs typeface="Arial" pitchFamily="34" charset="0"/>
              </a:rPr>
              <a:t>Monto mínimo del refrendo contralor.</a:t>
            </a:r>
          </a:p>
          <a:p>
            <a:pPr algn="just">
              <a:buFont typeface="Wingdings" pitchFamily="2" charset="2"/>
              <a:buChar char="q"/>
            </a:pPr>
            <a:r>
              <a:rPr lang="es-ES" sz="1800" smtClean="0">
                <a:latin typeface="Arial" pitchFamily="34" charset="0"/>
                <a:cs typeface="Arial" pitchFamily="34" charset="0"/>
              </a:rPr>
              <a:t>Monto mínimo de apelación.</a:t>
            </a:r>
          </a:p>
          <a:p>
            <a:pPr algn="just">
              <a:buFont typeface="Wingdings" pitchFamily="2" charset="2"/>
              <a:buChar char="q"/>
            </a:pPr>
            <a:r>
              <a:rPr lang="es-ES" sz="1800" smtClean="0">
                <a:latin typeface="Arial" pitchFamily="34" charset="0"/>
                <a:cs typeface="Arial" pitchFamily="34" charset="0"/>
              </a:rPr>
              <a:t>Programas o dependencias de la Institución.</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Para ello se requiere que la institución adscrita cumpla además con los siguientes requerimientos:</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Oficio de solicitud  de incorporación al Sistema de compras gubernamentales CompraRED,  por parte del jerarca de la institución, dirigido a la Directora Patricia Navarro Vargas, Directora General de la Dirección de Bienes y Contratación Administrativa. </a:t>
            </a:r>
          </a:p>
          <a:p>
            <a:pPr>
              <a:buFont typeface="Arial" pitchFamily="34" charset="0"/>
              <a:buNone/>
            </a:pPr>
            <a:endParaRPr lang="es-ES" sz="1800" smtClean="0">
              <a:latin typeface="Arial" pitchFamily="34" charset="0"/>
              <a:cs typeface="Arial" pitchFamily="34" charset="0"/>
            </a:endParaRPr>
          </a:p>
          <a:p>
            <a:endParaRPr lang="es-ES" smtClean="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defRPr/>
            </a:pPr>
            <a:r>
              <a:rPr lang="es-MX"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rPr>
              <a:t>¿Qué ofrece CompraRED?</a:t>
            </a:r>
            <a:endParaRPr lang="es-ES"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sp>
        <p:nvSpPr>
          <p:cNvPr id="188421" name="Rectangle 5"/>
          <p:cNvSpPr>
            <a:spLocks noChangeArrowheads="1"/>
          </p:cNvSpPr>
          <p:nvPr/>
        </p:nvSpPr>
        <p:spPr bwMode="auto">
          <a:xfrm>
            <a:off x="468313" y="1773238"/>
            <a:ext cx="1944687" cy="674687"/>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ES" sz="1600" b="1" dirty="0">
                <a:solidFill>
                  <a:schemeClr val="bg1"/>
                </a:solidFill>
                <a:effectLst>
                  <a:outerShdw blurRad="38100" dist="38100" dir="2700000" algn="tl">
                    <a:srgbClr val="000000"/>
                  </a:outerShdw>
                </a:effectLst>
                <a:latin typeface="+mn-lt"/>
                <a:cs typeface="+mn-cs"/>
              </a:rPr>
              <a:t>Registro de Proveedores</a:t>
            </a:r>
          </a:p>
        </p:txBody>
      </p:sp>
      <p:sp>
        <p:nvSpPr>
          <p:cNvPr id="6148" name="Text Box 7"/>
          <p:cNvSpPr txBox="1">
            <a:spLocks noChangeArrowheads="1"/>
          </p:cNvSpPr>
          <p:nvPr/>
        </p:nvSpPr>
        <p:spPr bwMode="auto">
          <a:xfrm>
            <a:off x="2555875" y="1557338"/>
            <a:ext cx="6227763" cy="1384300"/>
          </a:xfrm>
          <a:prstGeom prst="rect">
            <a:avLst/>
          </a:prstGeom>
          <a:noFill/>
          <a:ln w="76200">
            <a:noFill/>
            <a:miter lim="800000"/>
            <a:headEnd/>
            <a:tailEnd/>
          </a:ln>
        </p:spPr>
        <p:txBody>
          <a:bodyPr>
            <a:spAutoFit/>
          </a:bodyPr>
          <a:lstStyle/>
          <a:p>
            <a:pPr algn="just" eaLnBrk="0" hangingPunct="0"/>
            <a:r>
              <a:rPr lang="es-ES" sz="1400">
                <a:latin typeface="Calibri" pitchFamily="34" charset="0"/>
              </a:rPr>
              <a:t>Ficha datos generales, mercancías ofrecidas,  relacionada con catálogo de mercancías;  historial contractual (invitaciones, adjudicaciones, documentos remitidos; recursos presentados y su situación; contratos adjudicados, notificaciones,  sanciones, inhabilitación). Registro electrónico de proveedores: registro en línea para descentralizarlo. Registro PYMES proveedoras, integrado con información del MEIC, obligatorio uso sector Público por  Reglamento de PYMES.</a:t>
            </a:r>
          </a:p>
        </p:txBody>
      </p:sp>
      <p:sp>
        <p:nvSpPr>
          <p:cNvPr id="2" name="Rectangle 5"/>
          <p:cNvSpPr>
            <a:spLocks noChangeArrowheads="1"/>
          </p:cNvSpPr>
          <p:nvPr/>
        </p:nvSpPr>
        <p:spPr bwMode="auto">
          <a:xfrm>
            <a:off x="466725" y="3429000"/>
            <a:ext cx="1944688" cy="674688"/>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Catálogo de Mercancías</a:t>
            </a:r>
            <a:endParaRPr lang="es-ES" sz="1600" b="1" dirty="0">
              <a:solidFill>
                <a:schemeClr val="bg1"/>
              </a:solidFill>
              <a:effectLst>
                <a:outerShdw blurRad="38100" dist="38100" dir="2700000" algn="tl">
                  <a:srgbClr val="000000"/>
                </a:outerShdw>
              </a:effectLst>
              <a:latin typeface="+mn-lt"/>
              <a:cs typeface="+mn-cs"/>
            </a:endParaRPr>
          </a:p>
        </p:txBody>
      </p:sp>
      <p:sp>
        <p:nvSpPr>
          <p:cNvPr id="6150" name="Text Box 26"/>
          <p:cNvSpPr txBox="1">
            <a:spLocks noChangeArrowheads="1"/>
          </p:cNvSpPr>
          <p:nvPr/>
        </p:nvSpPr>
        <p:spPr bwMode="auto">
          <a:xfrm>
            <a:off x="2555875" y="3429000"/>
            <a:ext cx="6227763" cy="738188"/>
          </a:xfrm>
          <a:prstGeom prst="rect">
            <a:avLst/>
          </a:prstGeom>
          <a:noFill/>
          <a:ln w="9525">
            <a:noFill/>
            <a:miter lim="800000"/>
            <a:headEnd/>
            <a:tailEnd/>
          </a:ln>
        </p:spPr>
        <p:txBody>
          <a:bodyPr>
            <a:spAutoFit/>
          </a:bodyPr>
          <a:lstStyle/>
          <a:p>
            <a:pPr algn="just"/>
            <a:r>
              <a:rPr lang="es-ES" sz="1400">
                <a:latin typeface="Calibri" pitchFamily="34" charset="0"/>
              </a:rPr>
              <a:t>Catálogo basado en el gasto objeto; homologado al de Naciones Unidas;  precios de referencia (últimas compras); registro de precios de mercado  y precios que ofrece el proveedor .</a:t>
            </a:r>
          </a:p>
        </p:txBody>
      </p:sp>
      <p:sp>
        <p:nvSpPr>
          <p:cNvPr id="3" name="Rectangle 5"/>
          <p:cNvSpPr>
            <a:spLocks noChangeArrowheads="1"/>
          </p:cNvSpPr>
          <p:nvPr/>
        </p:nvSpPr>
        <p:spPr bwMode="auto">
          <a:xfrm>
            <a:off x="409575" y="4554538"/>
            <a:ext cx="1944688" cy="674687"/>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Subasta y remate en línea</a:t>
            </a:r>
            <a:endParaRPr lang="es-ES" sz="1600" b="1" dirty="0">
              <a:solidFill>
                <a:schemeClr val="bg1"/>
              </a:solidFill>
              <a:effectLst>
                <a:outerShdw blurRad="38100" dist="38100" dir="2700000" algn="tl">
                  <a:srgbClr val="000000"/>
                </a:outerShdw>
              </a:effectLst>
              <a:latin typeface="+mn-lt"/>
              <a:cs typeface="+mn-cs"/>
            </a:endParaRPr>
          </a:p>
        </p:txBody>
      </p:sp>
      <p:sp>
        <p:nvSpPr>
          <p:cNvPr id="6152" name="Text Box 22"/>
          <p:cNvSpPr txBox="1">
            <a:spLocks noChangeArrowheads="1"/>
          </p:cNvSpPr>
          <p:nvPr/>
        </p:nvSpPr>
        <p:spPr bwMode="auto">
          <a:xfrm>
            <a:off x="2546350" y="4770438"/>
            <a:ext cx="1544638" cy="307975"/>
          </a:xfrm>
          <a:prstGeom prst="rect">
            <a:avLst/>
          </a:prstGeom>
          <a:noFill/>
          <a:ln w="76200">
            <a:noFill/>
            <a:miter lim="800000"/>
            <a:headEnd/>
            <a:tailEnd/>
          </a:ln>
        </p:spPr>
        <p:txBody>
          <a:bodyPr wrap="none">
            <a:spAutoFit/>
          </a:bodyPr>
          <a:lstStyle/>
          <a:p>
            <a:pPr algn="just" eaLnBrk="0" hangingPunct="0"/>
            <a:r>
              <a:rPr lang="es-ES" sz="1400">
                <a:latin typeface="Calibri" pitchFamily="34" charset="0"/>
              </a:rPr>
              <a:t>Bienes genéricos.  </a:t>
            </a:r>
          </a:p>
        </p:txBody>
      </p:sp>
      <p:sp>
        <p:nvSpPr>
          <p:cNvPr id="4" name="Rectangle 5"/>
          <p:cNvSpPr>
            <a:spLocks noChangeArrowheads="1"/>
          </p:cNvSpPr>
          <p:nvPr/>
        </p:nvSpPr>
        <p:spPr bwMode="auto">
          <a:xfrm>
            <a:off x="468313" y="5578475"/>
            <a:ext cx="1944687" cy="674688"/>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Estadísticas e indicadores gestión</a:t>
            </a:r>
            <a:endParaRPr lang="es-ES" sz="1600" b="1" dirty="0">
              <a:solidFill>
                <a:schemeClr val="bg1"/>
              </a:solidFill>
              <a:effectLst>
                <a:outerShdw blurRad="38100" dist="38100" dir="2700000" algn="tl">
                  <a:srgbClr val="000000"/>
                </a:outerShdw>
              </a:effectLst>
              <a:latin typeface="+mn-lt"/>
              <a:cs typeface="+mn-cs"/>
            </a:endParaRPr>
          </a:p>
        </p:txBody>
      </p:sp>
      <p:sp>
        <p:nvSpPr>
          <p:cNvPr id="6154" name="Text Box 6"/>
          <p:cNvSpPr txBox="1">
            <a:spLocks noChangeArrowheads="1"/>
          </p:cNvSpPr>
          <p:nvPr/>
        </p:nvSpPr>
        <p:spPr bwMode="auto">
          <a:xfrm>
            <a:off x="2555875" y="5578475"/>
            <a:ext cx="6011863" cy="730250"/>
          </a:xfrm>
          <a:prstGeom prst="rect">
            <a:avLst/>
          </a:prstGeom>
          <a:noFill/>
          <a:ln w="76200">
            <a:noFill/>
            <a:miter lim="800000"/>
            <a:headEnd/>
            <a:tailEnd/>
          </a:ln>
        </p:spPr>
        <p:txBody>
          <a:bodyPr>
            <a:spAutoFit/>
          </a:bodyPr>
          <a:lstStyle/>
          <a:p>
            <a:pPr algn="just" eaLnBrk="0" hangingPunct="0"/>
            <a:r>
              <a:rPr lang="es-ES" sz="1400">
                <a:latin typeface="Calibri" pitchFamily="34" charset="0"/>
              </a:rPr>
              <a:t>Diferentes consultas mediante cruces de variables,  que permite combinar una serie de variables. Seguimiento de la gestión a través de una serie de indicadores de gestión.</a:t>
            </a:r>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3775"/>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Requisitos Institucionales</a:t>
            </a:r>
            <a:r>
              <a:rPr lang="es-ES" altLang="en-US" dirty="0" smtClean="0"/>
              <a:t/>
            </a:r>
            <a:br>
              <a:rPr lang="es-ES" altLang="en-US" dirty="0" smtClean="0"/>
            </a:br>
            <a:endParaRPr lang="es-ES" dirty="0"/>
          </a:p>
        </p:txBody>
      </p:sp>
      <p:sp>
        <p:nvSpPr>
          <p:cNvPr id="34819" name="2 Marcador de contenido"/>
          <p:cNvSpPr>
            <a:spLocks noGrp="1"/>
          </p:cNvSpPr>
          <p:nvPr>
            <p:ph idx="1"/>
          </p:nvPr>
        </p:nvSpPr>
        <p:spPr/>
        <p:txBody>
          <a:bodyPr/>
          <a:lstStyle/>
          <a:p>
            <a:pPr algn="just">
              <a:buFont typeface="Wingdings" pitchFamily="2" charset="2"/>
              <a:buChar char="q"/>
            </a:pPr>
            <a:r>
              <a:rPr lang="es-ES" sz="1800" smtClean="0">
                <a:latin typeface="Arial" pitchFamily="34" charset="0"/>
                <a:cs typeface="Arial" pitchFamily="34" charset="0"/>
              </a:rPr>
              <a:t>Firmar la aceptación de las políticas de uso con la DGABCA para utilizar el Sistema  Compr@Red. </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Certificado digital y al dispositivo del Smart Card, en alguna entidad bancaria autorizada, para los funcionarios que se les asignará un perfil de usuario del Sistema Comprared, deben enviar fotocopia de la cédula, nombre del funcionario y correo electrónico.   </a:t>
            </a:r>
          </a:p>
          <a:p>
            <a:endParaRPr lang="es-ES" smtClean="0"/>
          </a:p>
          <a:p>
            <a:pPr>
              <a:buFont typeface="Arial" pitchFamily="34" charset="0"/>
              <a:buNone/>
            </a:pPr>
            <a:endParaRPr lang="es-ES" smtClean="0"/>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437"/>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Configuración mínima recomendada para el equipo de cómputo:</a:t>
            </a:r>
            <a:r>
              <a:rPr lang="es-ES" altLang="en-US" dirty="0" smtClean="0"/>
              <a:t/>
            </a:r>
            <a:br>
              <a:rPr lang="es-ES" altLang="en-US" dirty="0" smtClean="0"/>
            </a:br>
            <a:endParaRPr lang="es-ES" dirty="0"/>
          </a:p>
        </p:txBody>
      </p:sp>
      <p:sp>
        <p:nvSpPr>
          <p:cNvPr id="35843" name="2 Marcador de contenido"/>
          <p:cNvSpPr>
            <a:spLocks noGrp="1"/>
          </p:cNvSpPr>
          <p:nvPr>
            <p:ph idx="1"/>
          </p:nvPr>
        </p:nvSpPr>
        <p:spPr>
          <a:xfrm>
            <a:off x="468313" y="836613"/>
            <a:ext cx="8229600" cy="5688012"/>
          </a:xfrm>
        </p:spPr>
        <p:txBody>
          <a:bodyPr/>
          <a:lstStyle/>
          <a:p>
            <a:pPr algn="just">
              <a:buFont typeface="Arial" pitchFamily="34" charset="0"/>
              <a:buNone/>
            </a:pPr>
            <a:r>
              <a:rPr lang="es-ES" sz="1800" smtClean="0">
                <a:latin typeface="Arial" pitchFamily="34" charset="0"/>
                <a:cs typeface="Arial" pitchFamily="34" charset="0"/>
              </a:rPr>
              <a:t>	Para hacer transacciones en línea, como oferta electrónica, presentación de recursos, subasta a la baja, entre otras:</a:t>
            </a:r>
          </a:p>
          <a:p>
            <a:pPr algn="just">
              <a:buFont typeface="Wingdings" pitchFamily="2" charset="2"/>
              <a:buChar char="q"/>
            </a:pPr>
            <a:r>
              <a:rPr lang="es-ES" sz="1800" smtClean="0">
                <a:latin typeface="Arial" pitchFamily="34" charset="0"/>
                <a:cs typeface="Arial" pitchFamily="34" charset="0"/>
              </a:rPr>
              <a:t>Procesador Pentium IV 1.4Ghz, similar o superior.</a:t>
            </a:r>
          </a:p>
          <a:p>
            <a:pPr algn="just">
              <a:buFont typeface="Wingdings" pitchFamily="2" charset="2"/>
              <a:buChar char="q"/>
            </a:pPr>
            <a:r>
              <a:rPr lang="es-ES" sz="1800" smtClean="0">
                <a:latin typeface="Arial" pitchFamily="34" charset="0"/>
                <a:cs typeface="Arial" pitchFamily="34" charset="0"/>
              </a:rPr>
              <a:t>2GB de memoria ram.</a:t>
            </a:r>
          </a:p>
          <a:p>
            <a:pPr algn="just">
              <a:buFont typeface="Wingdings" pitchFamily="2" charset="2"/>
              <a:buChar char="q"/>
            </a:pPr>
            <a:r>
              <a:rPr lang="es-ES" sz="1800" smtClean="0">
                <a:latin typeface="Arial" pitchFamily="34" charset="0"/>
                <a:cs typeface="Arial" pitchFamily="34" charset="0"/>
              </a:rPr>
              <a:t>50 GB de disco duro.</a:t>
            </a:r>
          </a:p>
          <a:p>
            <a:pPr algn="just">
              <a:buFont typeface="Wingdings" pitchFamily="2" charset="2"/>
              <a:buChar char="q"/>
            </a:pPr>
            <a:r>
              <a:rPr lang="es-ES" sz="1800" smtClean="0">
                <a:latin typeface="Arial" pitchFamily="34" charset="0"/>
                <a:cs typeface="Arial" pitchFamily="34" charset="0"/>
              </a:rPr>
              <a:t>1 Tarjeta PCI Ethernet 10/100/1000</a:t>
            </a:r>
          </a:p>
          <a:p>
            <a:pPr algn="just">
              <a:buFont typeface="Wingdings" pitchFamily="2" charset="2"/>
              <a:buChar char="q"/>
            </a:pPr>
            <a:r>
              <a:rPr lang="es-ES" sz="1800" b="1" smtClean="0">
                <a:latin typeface="Arial" pitchFamily="34" charset="0"/>
                <a:cs typeface="Arial" pitchFamily="34" charset="0"/>
              </a:rPr>
              <a:t>Conexión a Internet 2mbps de bajada x 1mbps de subida para 5 usuarios.</a:t>
            </a: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Puerto USB para poder utilizar el Smart Card o Token USB necesario para el cliente, que se encuentre sin uso y en un lugar accesible preferiblemente.</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smtClean="0">
                <a:latin typeface="Arial" pitchFamily="34" charset="0"/>
                <a:cs typeface="Arial" pitchFamily="34" charset="0"/>
              </a:rPr>
              <a:t>Latencia máxima de 50ms, velocidad de descarga real mínima de 1024Kbps, velocidad de subida real mínima de 512Kbps en la estación de trabajo donde se acceda CompraRED.</a:t>
            </a:r>
          </a:p>
          <a:p>
            <a:pPr algn="just">
              <a:buFont typeface="Wingdings" pitchFamily="2" charset="2"/>
              <a:buChar char="q"/>
            </a:pPr>
            <a:endParaRPr lang="es-ES" sz="1800" smtClean="0">
              <a:latin typeface="Arial" pitchFamily="34" charset="0"/>
              <a:cs typeface="Arial" pitchFamily="34" charset="0"/>
            </a:endParaRPr>
          </a:p>
          <a:p>
            <a:pPr algn="just">
              <a:buFont typeface="Wingdings" pitchFamily="2" charset="2"/>
              <a:buChar char="q"/>
            </a:pPr>
            <a:r>
              <a:rPr lang="es-ES" sz="1800" b="1" smtClean="0">
                <a:latin typeface="Arial" pitchFamily="34" charset="0"/>
                <a:cs typeface="Arial" pitchFamily="34" charset="0"/>
              </a:rPr>
              <a:t>NOTA</a:t>
            </a:r>
            <a:r>
              <a:rPr lang="es-ES" sz="1800" smtClean="0">
                <a:latin typeface="Arial" pitchFamily="34" charset="0"/>
                <a:cs typeface="Arial" pitchFamily="34" charset="0"/>
              </a:rPr>
              <a:t>:   La capacidad de almacenamiento (del disco duro) requerida depende en gran medida de los requerimientos de espacio del sistema operativo que utiliza la estación de trabajo, no de CompraRED 2.0.</a:t>
            </a:r>
          </a:p>
          <a:p>
            <a:endParaRPr lang="es-ES" smtClean="0"/>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04813"/>
            <a:ext cx="8229600" cy="706437"/>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Configuración mínima recomendada para el equipo de cómputo:</a:t>
            </a:r>
            <a:r>
              <a:rPr lang="es-ES" altLang="en-US" dirty="0" smtClean="0"/>
              <a:t/>
            </a:r>
            <a:br>
              <a:rPr lang="es-ES" altLang="en-US" dirty="0" smtClean="0"/>
            </a:br>
            <a:endParaRPr lang="es-ES" dirty="0"/>
          </a:p>
        </p:txBody>
      </p:sp>
      <p:sp>
        <p:nvSpPr>
          <p:cNvPr id="36867" name="2 Marcador de contenido"/>
          <p:cNvSpPr>
            <a:spLocks noGrp="1"/>
          </p:cNvSpPr>
          <p:nvPr>
            <p:ph idx="1"/>
          </p:nvPr>
        </p:nvSpPr>
        <p:spPr>
          <a:xfrm>
            <a:off x="468313" y="1268413"/>
            <a:ext cx="8229600" cy="5211762"/>
          </a:xfrm>
        </p:spPr>
        <p:txBody>
          <a:bodyPr/>
          <a:lstStyle/>
          <a:p>
            <a:pPr algn="just">
              <a:buFont typeface="Wingdings" pitchFamily="2" charset="2"/>
              <a:buChar char="q"/>
            </a:pPr>
            <a:r>
              <a:rPr lang="es-ES" sz="1800" dirty="0" smtClean="0">
                <a:latin typeface="Arial" pitchFamily="34" charset="0"/>
                <a:cs typeface="Arial" pitchFamily="34" charset="0"/>
              </a:rPr>
              <a:t>Además es importante aclarar que las computadoras que utilicen los funcionarios, tanto de las instituciones como de las empresas proveedoras, y que requieran hacer uso de servicios seguros de COMPRARED 2.0 deben contar con un dispositivo llamado </a:t>
            </a:r>
            <a:r>
              <a:rPr lang="es-ES" sz="1800" dirty="0" err="1" smtClean="0">
                <a:latin typeface="Arial" pitchFamily="34" charset="0"/>
                <a:cs typeface="Arial" pitchFamily="34" charset="0"/>
              </a:rPr>
              <a:t>Smart</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Card</a:t>
            </a:r>
            <a:r>
              <a:rPr lang="es-ES" sz="1800" dirty="0" smtClean="0">
                <a:latin typeface="Arial" pitchFamily="34" charset="0"/>
                <a:cs typeface="Arial" pitchFamily="34" charset="0"/>
              </a:rPr>
              <a:t>, debidamente instalado con sus controladores (Drivers). Este dispositivo es necesario para funciones como la autenticación, y firma de documentos digitales, entre otras.</a:t>
            </a:r>
          </a:p>
          <a:p>
            <a:pPr algn="just">
              <a:buFont typeface="Arial" pitchFamily="34" charset="0"/>
              <a:buNone/>
            </a:pPr>
            <a:endParaRPr lang="es-ES" sz="1800" dirty="0" smtClean="0">
              <a:latin typeface="Arial" pitchFamily="34" charset="0"/>
              <a:cs typeface="Arial" pitchFamily="34" charset="0"/>
            </a:endParaRPr>
          </a:p>
          <a:p>
            <a:pPr algn="just">
              <a:buFont typeface="Wingdings" pitchFamily="2" charset="2"/>
              <a:buChar char="q"/>
            </a:pPr>
            <a:r>
              <a:rPr lang="es-ES" sz="1800" dirty="0" smtClean="0">
                <a:latin typeface="Arial" pitchFamily="34" charset="0"/>
                <a:cs typeface="Arial" pitchFamily="34" charset="0"/>
              </a:rPr>
              <a:t>Los clientes que hagan uso de los servicios de COMPRARED 2.0 deben contar con el siguiente software, como mínimo:</a:t>
            </a:r>
          </a:p>
          <a:p>
            <a:pPr algn="just">
              <a:buNone/>
            </a:pPr>
            <a:endParaRPr lang="es-ES" sz="1800" dirty="0" smtClean="0">
              <a:latin typeface="Arial" pitchFamily="34" charset="0"/>
              <a:cs typeface="Arial" pitchFamily="34" charset="0"/>
            </a:endParaRPr>
          </a:p>
          <a:p>
            <a:pPr algn="just">
              <a:buNone/>
            </a:pPr>
            <a:r>
              <a:rPr lang="es-ES" sz="1800" dirty="0" smtClean="0">
                <a:latin typeface="Arial" pitchFamily="34" charset="0"/>
                <a:cs typeface="Arial" pitchFamily="34" charset="0"/>
              </a:rPr>
              <a:t>- Windows 2000, o superior. (con todos los </a:t>
            </a:r>
            <a:r>
              <a:rPr lang="es-ES" sz="1800" dirty="0" err="1" smtClean="0">
                <a:latin typeface="Arial" pitchFamily="34" charset="0"/>
                <a:cs typeface="Arial" pitchFamily="34" charset="0"/>
              </a:rPr>
              <a:t>Services</a:t>
            </a:r>
            <a:r>
              <a:rPr lang="es-ES" sz="1800" dirty="0" smtClean="0">
                <a:latin typeface="Arial" pitchFamily="34" charset="0"/>
                <a:cs typeface="Arial" pitchFamily="34" charset="0"/>
              </a:rPr>
              <a:t> Pack instalados) </a:t>
            </a:r>
          </a:p>
          <a:p>
            <a:pPr marL="0" indent="0" algn="just">
              <a:buNone/>
            </a:pPr>
            <a:r>
              <a:rPr lang="es-ES" sz="1800" dirty="0" smtClean="0">
                <a:latin typeface="Arial" pitchFamily="34" charset="0"/>
                <a:cs typeface="Arial" pitchFamily="34" charset="0"/>
              </a:rPr>
              <a:t>- Internet Explorer v 8.0, debe habilitarse acceso a controles </a:t>
            </a:r>
            <a:r>
              <a:rPr lang="es-ES" sz="1800" dirty="0" err="1" smtClean="0">
                <a:latin typeface="Arial" pitchFamily="34" charset="0"/>
                <a:cs typeface="Arial" pitchFamily="34" charset="0"/>
              </a:rPr>
              <a:t>Activex</a:t>
            </a:r>
            <a:r>
              <a:rPr lang="es-ES" sz="1800" dirty="0" smtClean="0">
                <a:latin typeface="Arial" pitchFamily="34" charset="0"/>
                <a:cs typeface="Arial" pitchFamily="34" charset="0"/>
              </a:rPr>
              <a:t> y tener los respectivos service pack instalados. En caso de tener la versión 9.0 debe cambiarse la vista de compatibilidad.</a:t>
            </a:r>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76250"/>
            <a:ext cx="8229600" cy="706438"/>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Configuración mínima recomendada para el equipo de cómputo:</a:t>
            </a:r>
            <a:r>
              <a:rPr lang="es-ES" altLang="en-US" dirty="0" smtClean="0"/>
              <a:t/>
            </a:r>
            <a:br>
              <a:rPr lang="es-ES" altLang="en-US" dirty="0" smtClean="0"/>
            </a:br>
            <a:endParaRPr lang="es-ES" dirty="0"/>
          </a:p>
        </p:txBody>
      </p:sp>
      <p:sp>
        <p:nvSpPr>
          <p:cNvPr id="37891" name="2 Marcador de contenido"/>
          <p:cNvSpPr>
            <a:spLocks noGrp="1"/>
          </p:cNvSpPr>
          <p:nvPr>
            <p:ph idx="1"/>
          </p:nvPr>
        </p:nvSpPr>
        <p:spPr>
          <a:xfrm>
            <a:off x="468313" y="1052513"/>
            <a:ext cx="7991475" cy="4968875"/>
          </a:xfrm>
        </p:spPr>
        <p:txBody>
          <a:bodyPr/>
          <a:lstStyle/>
          <a:p>
            <a:pPr>
              <a:buFont typeface="Arial" pitchFamily="34" charset="0"/>
              <a:buNone/>
            </a:pPr>
            <a:endParaRPr lang="es-ES" sz="1800" dirty="0" smtClean="0">
              <a:latin typeface="Arial" pitchFamily="34" charset="0"/>
              <a:cs typeface="Arial" pitchFamily="34" charset="0"/>
            </a:endParaRPr>
          </a:p>
          <a:p>
            <a:pPr algn="just">
              <a:buFont typeface="Wingdings" pitchFamily="2" charset="2"/>
              <a:buChar char="q"/>
            </a:pPr>
            <a:r>
              <a:rPr lang="es-ES" sz="1800" dirty="0" smtClean="0">
                <a:latin typeface="Arial" pitchFamily="34" charset="0"/>
                <a:cs typeface="Arial" pitchFamily="34" charset="0"/>
              </a:rPr>
              <a:t>El navegador debe tener activada la opción para aceptar cookies y ejecutar scripts de java.</a:t>
            </a:r>
          </a:p>
          <a:p>
            <a:pPr algn="just">
              <a:buFont typeface="Arial" pitchFamily="34" charset="0"/>
              <a:buNone/>
            </a:pPr>
            <a:r>
              <a:rPr lang="es-ES" sz="1800" dirty="0" smtClean="0">
                <a:latin typeface="Arial" pitchFamily="34" charset="0"/>
                <a:cs typeface="Arial" pitchFamily="34" charset="0"/>
              </a:rPr>
              <a:t> </a:t>
            </a:r>
          </a:p>
          <a:p>
            <a:pPr algn="just">
              <a:buFont typeface="Wingdings" pitchFamily="2" charset="2"/>
              <a:buChar char="q"/>
            </a:pPr>
            <a:r>
              <a:rPr lang="es-ES" sz="1800" dirty="0" smtClean="0">
                <a:latin typeface="Arial" pitchFamily="34" charset="0"/>
                <a:cs typeface="Arial" pitchFamily="34" charset="0"/>
              </a:rPr>
              <a:t>Se sugiere que el cliente tenga instalado el </a:t>
            </a:r>
            <a:r>
              <a:rPr lang="es-ES" sz="1800" dirty="0" err="1" smtClean="0">
                <a:latin typeface="Arial" pitchFamily="34" charset="0"/>
                <a:cs typeface="Arial" pitchFamily="34" charset="0"/>
              </a:rPr>
              <a:t>Plugin</a:t>
            </a:r>
            <a:r>
              <a:rPr lang="es-ES" sz="1800" dirty="0" smtClean="0">
                <a:latin typeface="Arial" pitchFamily="34" charset="0"/>
                <a:cs typeface="Arial" pitchFamily="34" charset="0"/>
              </a:rPr>
              <a:t> de Macromedia Flash, para una mejor experiencia visual. </a:t>
            </a:r>
          </a:p>
          <a:p>
            <a:pPr algn="just">
              <a:buFont typeface="Arial" pitchFamily="34" charset="0"/>
              <a:buNone/>
            </a:pPr>
            <a:endParaRPr lang="es-ES" sz="1800" dirty="0" smtClean="0">
              <a:latin typeface="Arial" pitchFamily="34" charset="0"/>
              <a:cs typeface="Arial" pitchFamily="34" charset="0"/>
            </a:endParaRPr>
          </a:p>
          <a:p>
            <a:pPr algn="just">
              <a:buFont typeface="Wingdings" pitchFamily="2" charset="2"/>
              <a:buChar char="q"/>
            </a:pPr>
            <a:r>
              <a:rPr lang="es-ES" sz="1800" dirty="0" smtClean="0">
                <a:latin typeface="Arial" pitchFamily="34" charset="0"/>
                <a:cs typeface="Arial" pitchFamily="34" charset="0"/>
              </a:rPr>
              <a:t>En caso de utilizar Windows Vista o Windows 7 o superior debe agregar la dirección https://www.hacienda.go.cr a los sitios seguros en Opciones del Internet Explorer, cejilla Seguridad. </a:t>
            </a:r>
          </a:p>
          <a:p>
            <a:endParaRPr lang="es-ES" sz="2000" dirty="0" smtClean="0">
              <a:latin typeface="Arial" pitchFamily="34" charset="0"/>
              <a:cs typeface="Arial" pitchFamily="34" charset="0"/>
            </a:endParaRPr>
          </a:p>
          <a:p>
            <a:pPr>
              <a:buFont typeface="Arial" pitchFamily="34" charset="0"/>
              <a:buNone/>
            </a:pPr>
            <a:endParaRPr lang="es-ES" dirty="0" smtClean="0"/>
          </a:p>
        </p:txBody>
      </p:sp>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437"/>
          </a:xfrm>
        </p:spPr>
        <p:txBody>
          <a:bodyPr>
            <a:normAutofit fontScale="90000"/>
          </a:bodyPr>
          <a:lstStyle/>
          <a:p>
            <a:pPr>
              <a:defRPr/>
            </a:pP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
            </a:r>
            <a:b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br>
            <a:r>
              <a:rPr lang="es-ES" altLang="en-US" sz="2200" dirty="0" smtClean="0">
                <a:solidFill>
                  <a:schemeClr val="accent2"/>
                </a:solidFill>
                <a:effectLst>
                  <a:outerShdw blurRad="38100" dist="38100" dir="2700000" algn="tl">
                    <a:srgbClr val="C0C0C0"/>
                  </a:outerShdw>
                </a:effectLst>
                <a:latin typeface="Arial" pitchFamily="34" charset="0"/>
                <a:ea typeface="+mn-ea"/>
                <a:cs typeface="Arial" pitchFamily="34" charset="0"/>
              </a:rPr>
              <a:t>Configuración mínima recomendada para el equipo de cómputo:</a:t>
            </a:r>
            <a:r>
              <a:rPr lang="es-ES" altLang="en-US" dirty="0" smtClean="0"/>
              <a:t/>
            </a:r>
            <a:br>
              <a:rPr lang="es-ES" altLang="en-US" dirty="0" smtClean="0"/>
            </a:br>
            <a:endParaRPr lang="es-ES" dirty="0"/>
          </a:p>
        </p:txBody>
      </p:sp>
      <p:sp>
        <p:nvSpPr>
          <p:cNvPr id="38915" name="2 Marcador de contenido"/>
          <p:cNvSpPr>
            <a:spLocks noGrp="1"/>
          </p:cNvSpPr>
          <p:nvPr>
            <p:ph idx="1"/>
          </p:nvPr>
        </p:nvSpPr>
        <p:spPr>
          <a:xfrm>
            <a:off x="468313" y="836613"/>
            <a:ext cx="8351837" cy="5688012"/>
          </a:xfrm>
        </p:spPr>
        <p:txBody>
          <a:bodyPr/>
          <a:lstStyle/>
          <a:p>
            <a:pPr>
              <a:buFont typeface="Arial" pitchFamily="34" charset="0"/>
              <a:buNone/>
            </a:pPr>
            <a:endParaRPr lang="es-ES" sz="2000" dirty="0" smtClean="0">
              <a:latin typeface="Arial" pitchFamily="34" charset="0"/>
              <a:cs typeface="Arial" pitchFamily="34" charset="0"/>
            </a:endParaRPr>
          </a:p>
          <a:p>
            <a:pPr algn="just"/>
            <a:r>
              <a:rPr lang="es-ES" sz="1800" dirty="0" smtClean="0">
                <a:latin typeface="Arial" pitchFamily="34" charset="0"/>
                <a:cs typeface="Arial" pitchFamily="34" charset="0"/>
              </a:rPr>
              <a:t>Para la implementación de la firma digital se creó un componente (</a:t>
            </a:r>
            <a:r>
              <a:rPr lang="es-ES" sz="1800" dirty="0" err="1" smtClean="0">
                <a:latin typeface="Arial" pitchFamily="34" charset="0"/>
                <a:cs typeface="Arial" pitchFamily="34" charset="0"/>
              </a:rPr>
              <a:t>activex</a:t>
            </a:r>
            <a:r>
              <a:rPr lang="es-ES" sz="1800" dirty="0" smtClean="0">
                <a:latin typeface="Arial" pitchFamily="34" charset="0"/>
                <a:cs typeface="Arial" pitchFamily="34" charset="0"/>
              </a:rPr>
              <a:t> / </a:t>
            </a:r>
            <a:r>
              <a:rPr lang="es-ES" sz="1800" dirty="0" err="1" smtClean="0">
                <a:latin typeface="Arial" pitchFamily="34" charset="0"/>
                <a:cs typeface="Arial" pitchFamily="34" charset="0"/>
              </a:rPr>
              <a:t>plugin</a:t>
            </a:r>
            <a:r>
              <a:rPr lang="es-ES" sz="1800" dirty="0" smtClean="0">
                <a:latin typeface="Arial" pitchFamily="34" charset="0"/>
                <a:cs typeface="Arial" pitchFamily="34" charset="0"/>
              </a:rPr>
              <a:t>) el cual debe de ser instalado en la máquina de la persona que podrá ingresar al sistema. El mismo se descarga de la página principal de </a:t>
            </a:r>
            <a:r>
              <a:rPr lang="es-ES" sz="1800" dirty="0" err="1" smtClean="0">
                <a:latin typeface="Arial" pitchFamily="34" charset="0"/>
                <a:cs typeface="Arial" pitchFamily="34" charset="0"/>
              </a:rPr>
              <a:t>CompraRED</a:t>
            </a:r>
            <a:r>
              <a:rPr lang="es-ES" sz="1800" dirty="0" smtClean="0">
                <a:latin typeface="Arial" pitchFamily="34" charset="0"/>
                <a:cs typeface="Arial" pitchFamily="34" charset="0"/>
              </a:rPr>
              <a:t>.</a:t>
            </a:r>
          </a:p>
          <a:p>
            <a:pPr algn="just">
              <a:buFont typeface="Arial" pitchFamily="34" charset="0"/>
              <a:buNone/>
            </a:pPr>
            <a:endParaRPr lang="es-ES" sz="1800" dirty="0" smtClean="0">
              <a:latin typeface="Arial" pitchFamily="34" charset="0"/>
              <a:cs typeface="Arial" pitchFamily="34" charset="0"/>
            </a:endParaRPr>
          </a:p>
          <a:p>
            <a:pPr>
              <a:buFont typeface="Wingdings" pitchFamily="2" charset="2"/>
              <a:buChar char="q"/>
            </a:pPr>
            <a:r>
              <a:rPr lang="es-ES" sz="1800" dirty="0" smtClean="0">
                <a:latin typeface="Arial" pitchFamily="34" charset="0"/>
                <a:cs typeface="Arial" pitchFamily="34" charset="0"/>
              </a:rPr>
              <a:t>Que el Internet Explorer tenga habilitadas las opciones para ejecutar Java Script. </a:t>
            </a:r>
          </a:p>
          <a:p>
            <a:pPr>
              <a:buFont typeface="Wingdings" pitchFamily="2" charset="2"/>
              <a:buChar char="q"/>
            </a:pPr>
            <a:endParaRPr lang="es-ES" sz="1800" dirty="0" smtClean="0">
              <a:latin typeface="Arial" pitchFamily="34" charset="0"/>
              <a:cs typeface="Arial" pitchFamily="34" charset="0"/>
            </a:endParaRPr>
          </a:p>
          <a:p>
            <a:pPr>
              <a:buFont typeface="Wingdings" pitchFamily="2" charset="2"/>
              <a:buChar char="q"/>
            </a:pPr>
            <a:r>
              <a:rPr lang="es-ES" sz="1800" dirty="0" smtClean="0">
                <a:latin typeface="Arial" pitchFamily="34" charset="0"/>
                <a:cs typeface="Arial" pitchFamily="34" charset="0"/>
              </a:rPr>
              <a:t>Internet Explorer configurado y tenga habilitadas las opciones para soportar componentes </a:t>
            </a:r>
            <a:r>
              <a:rPr lang="es-ES" sz="1800" dirty="0" err="1" smtClean="0">
                <a:latin typeface="Arial" pitchFamily="34" charset="0"/>
                <a:cs typeface="Arial" pitchFamily="34" charset="0"/>
              </a:rPr>
              <a:t>Activex</a:t>
            </a:r>
            <a:r>
              <a:rPr lang="es-ES" sz="1800" dirty="0" smtClean="0">
                <a:latin typeface="Arial" pitchFamily="34" charset="0"/>
                <a:cs typeface="Arial" pitchFamily="34" charset="0"/>
              </a:rPr>
              <a:t>. </a:t>
            </a:r>
          </a:p>
          <a:p>
            <a:pPr>
              <a:buFont typeface="Wingdings" pitchFamily="2" charset="2"/>
              <a:buChar char="q"/>
            </a:pPr>
            <a:endParaRPr lang="es-ES" sz="1800" dirty="0" smtClean="0">
              <a:latin typeface="Arial" pitchFamily="34" charset="0"/>
              <a:cs typeface="Arial" pitchFamily="34" charset="0"/>
            </a:endParaRPr>
          </a:p>
          <a:p>
            <a:pPr>
              <a:buFont typeface="Wingdings" pitchFamily="2" charset="2"/>
              <a:buChar char="q"/>
            </a:pPr>
            <a:r>
              <a:rPr lang="es-ES" sz="1800" dirty="0" smtClean="0">
                <a:latin typeface="Arial" pitchFamily="34" charset="0"/>
                <a:cs typeface="Arial" pitchFamily="34" charset="0"/>
              </a:rPr>
              <a:t>Se requiere permisos de administrador para hacer la instalación del </a:t>
            </a:r>
            <a:r>
              <a:rPr lang="es-ES" sz="1800" dirty="0" err="1" smtClean="0">
                <a:latin typeface="Arial" pitchFamily="34" charset="0"/>
                <a:cs typeface="Arial" pitchFamily="34" charset="0"/>
              </a:rPr>
              <a:t>activex</a:t>
            </a:r>
            <a:r>
              <a:rPr lang="es-ES" sz="1800" dirty="0" smtClean="0">
                <a:latin typeface="Arial" pitchFamily="34" charset="0"/>
                <a:cs typeface="Arial" pitchFamily="34" charset="0"/>
              </a:rPr>
              <a:t> .</a:t>
            </a:r>
          </a:p>
          <a:p>
            <a:pPr>
              <a:buFont typeface="Arial" pitchFamily="34" charset="0"/>
              <a:buNone/>
            </a:pPr>
            <a:endParaRPr lang="es-ES" dirty="0" smtClean="0"/>
          </a:p>
        </p:txBody>
      </p:sp>
    </p:spTree>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Marcador de pie de página"/>
          <p:cNvSpPr>
            <a:spLocks noGrp="1"/>
          </p:cNvSpPr>
          <p:nvPr>
            <p:ph type="ftr" sz="quarter" idx="11"/>
          </p:nvPr>
        </p:nvSpPr>
        <p:spPr/>
        <p:txBody>
          <a:bodyPr/>
          <a:lstStyle/>
          <a:p>
            <a:r>
              <a:rPr lang="es-ES" dirty="0" smtClean="0"/>
              <a:t>Dirección General de Administración de Bienes y Contratación Administrativa</a:t>
            </a:r>
            <a:endParaRPr lang="es-ES" dirty="0"/>
          </a:p>
        </p:txBody>
      </p:sp>
      <p:sp>
        <p:nvSpPr>
          <p:cNvPr id="8" name="7 Rectángulo"/>
          <p:cNvSpPr/>
          <p:nvPr/>
        </p:nvSpPr>
        <p:spPr>
          <a:xfrm>
            <a:off x="1187624" y="2132856"/>
            <a:ext cx="6984776" cy="1323439"/>
          </a:xfrm>
          <a:prstGeom prst="rect">
            <a:avLst/>
          </a:prstGeom>
          <a:noFill/>
        </p:spPr>
        <p:txBody>
          <a:bodyPr wrap="square" lIns="91440" tIns="45720" rIns="91440" bIns="45720">
            <a:spAutoFit/>
          </a:bodyPr>
          <a:lstStyle/>
          <a:p>
            <a:pPr algn="ctr"/>
            <a:r>
              <a:rPr lang="es-E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60007" dist="200025" dir="15000000" sy="30000" kx="-1800000" algn="bl" rotWithShape="0">
                    <a:prstClr val="black">
                      <a:alpha val="32000"/>
                    </a:prstClr>
                  </a:outerShdw>
                </a:effectLst>
              </a:rPr>
              <a:t>Muchas Gracias</a:t>
            </a:r>
            <a:endParaRPr lang="es-E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60007" dist="200025" dir="15000000" sy="30000" kx="-1800000" algn="bl" rotWithShape="0">
                  <a:prstClr val="black">
                    <a:alpha val="32000"/>
                  </a:prstClr>
                </a:outerShdw>
              </a:effectLst>
            </a:endParaRPr>
          </a:p>
        </p:txBody>
      </p:sp>
    </p:spTree>
  </p:cSld>
  <p:clrMapOvr>
    <a:masterClrMapping/>
  </p:clrMapOvr>
  <p:transition advClick="0" advTm="2147483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defRPr/>
            </a:pPr>
            <a:r>
              <a:rPr lang="es-MX"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rPr>
              <a:t>¿Qué ofrece CompraRED?</a:t>
            </a:r>
            <a:endParaRPr lang="es-ES" altLang="en-US" sz="2000" dirty="0" smtClean="0">
              <a:solidFill>
                <a:schemeClr val="accent2"/>
              </a:solidFill>
              <a:effectLst>
                <a:outerShdw blurRad="38100" dist="38100" dir="2700000" algn="tl">
                  <a:srgbClr val="C0C0C0"/>
                </a:outerShdw>
              </a:effectLst>
              <a:latin typeface="Arial" pitchFamily="34" charset="0"/>
              <a:ea typeface="+mn-ea"/>
              <a:cs typeface="Arial" pitchFamily="34" charset="0"/>
            </a:endParaRPr>
          </a:p>
        </p:txBody>
      </p:sp>
      <p:sp>
        <p:nvSpPr>
          <p:cNvPr id="7171" name="Text Box 24"/>
          <p:cNvSpPr txBox="1">
            <a:spLocks noChangeArrowheads="1"/>
          </p:cNvSpPr>
          <p:nvPr/>
        </p:nvSpPr>
        <p:spPr bwMode="auto">
          <a:xfrm>
            <a:off x="2627313" y="4076700"/>
            <a:ext cx="5905500" cy="304800"/>
          </a:xfrm>
          <a:prstGeom prst="rect">
            <a:avLst/>
          </a:prstGeom>
          <a:noFill/>
          <a:ln w="76200">
            <a:noFill/>
            <a:miter lim="800000"/>
            <a:headEnd/>
            <a:tailEnd/>
          </a:ln>
        </p:spPr>
        <p:txBody>
          <a:bodyPr>
            <a:spAutoFit/>
          </a:bodyPr>
          <a:lstStyle/>
          <a:p>
            <a:pPr algn="just" eaLnBrk="0" hangingPunct="0"/>
            <a:endParaRPr lang="es-CR" sz="1400">
              <a:latin typeface="Calibri" pitchFamily="34" charset="0"/>
            </a:endParaRPr>
          </a:p>
        </p:txBody>
      </p:sp>
      <p:sp>
        <p:nvSpPr>
          <p:cNvPr id="188421" name="Rectangle 5"/>
          <p:cNvSpPr>
            <a:spLocks noChangeArrowheads="1"/>
          </p:cNvSpPr>
          <p:nvPr/>
        </p:nvSpPr>
        <p:spPr bwMode="auto">
          <a:xfrm>
            <a:off x="395288" y="2565400"/>
            <a:ext cx="2017712" cy="674688"/>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dirty="0">
                <a:solidFill>
                  <a:schemeClr val="bg1"/>
                </a:solidFill>
                <a:effectLst>
                  <a:outerShdw blurRad="38100" dist="38100" dir="2700000" algn="tl">
                    <a:srgbClr val="000000"/>
                  </a:outerShdw>
                </a:effectLst>
                <a:latin typeface="+mn-lt"/>
                <a:cs typeface="+mn-cs"/>
              </a:rPr>
              <a:t>Garantías, puntos de control</a:t>
            </a:r>
            <a:endParaRPr lang="es-ES" sz="1600" b="1" dirty="0">
              <a:solidFill>
                <a:schemeClr val="bg1"/>
              </a:solidFill>
              <a:effectLst>
                <a:outerShdw blurRad="38100" dist="38100" dir="2700000" algn="tl">
                  <a:srgbClr val="000000"/>
                </a:outerShdw>
              </a:effectLst>
              <a:latin typeface="+mn-lt"/>
              <a:cs typeface="+mn-cs"/>
            </a:endParaRPr>
          </a:p>
        </p:txBody>
      </p:sp>
      <p:sp>
        <p:nvSpPr>
          <p:cNvPr id="7173" name="Text Box 10"/>
          <p:cNvSpPr txBox="1">
            <a:spLocks noChangeArrowheads="1"/>
          </p:cNvSpPr>
          <p:nvPr/>
        </p:nvSpPr>
        <p:spPr bwMode="auto">
          <a:xfrm>
            <a:off x="2740025" y="2790825"/>
            <a:ext cx="5381625" cy="307975"/>
          </a:xfrm>
          <a:prstGeom prst="rect">
            <a:avLst/>
          </a:prstGeom>
          <a:noFill/>
          <a:ln w="9525">
            <a:noFill/>
            <a:miter lim="800000"/>
            <a:headEnd/>
            <a:tailEnd/>
          </a:ln>
        </p:spPr>
        <p:txBody>
          <a:bodyPr wrap="none">
            <a:spAutoFit/>
          </a:bodyPr>
          <a:lstStyle/>
          <a:p>
            <a:pPr algn="just"/>
            <a:r>
              <a:rPr lang="es-ES" sz="1400">
                <a:latin typeface="Calibri" pitchFamily="34" charset="0"/>
              </a:rPr>
              <a:t>Registro Garantías de Participación y Cumplimiento. Puntos de Control.</a:t>
            </a:r>
          </a:p>
        </p:txBody>
      </p:sp>
      <p:sp>
        <p:nvSpPr>
          <p:cNvPr id="7174" name="Text Box 21"/>
          <p:cNvSpPr txBox="1">
            <a:spLocks noChangeArrowheads="1"/>
          </p:cNvSpPr>
          <p:nvPr/>
        </p:nvSpPr>
        <p:spPr bwMode="auto">
          <a:xfrm>
            <a:off x="2555875" y="1628775"/>
            <a:ext cx="5976938" cy="523875"/>
          </a:xfrm>
          <a:prstGeom prst="rect">
            <a:avLst/>
          </a:prstGeom>
          <a:noFill/>
          <a:ln w="76200">
            <a:noFill/>
            <a:miter lim="800000"/>
            <a:headEnd/>
            <a:tailEnd/>
          </a:ln>
        </p:spPr>
        <p:txBody>
          <a:bodyPr>
            <a:spAutoFit/>
          </a:bodyPr>
          <a:lstStyle/>
          <a:p>
            <a:pPr algn="just" eaLnBrk="0" hangingPunct="0"/>
            <a:r>
              <a:rPr lang="es-ES" sz="1400">
                <a:latin typeface="Calibri" pitchFamily="34" charset="0"/>
              </a:rPr>
              <a:t>Obligatorio uso de todo el Sector Público por  Reglamento de Contratación Administrativa.  </a:t>
            </a:r>
          </a:p>
        </p:txBody>
      </p:sp>
      <p:sp>
        <p:nvSpPr>
          <p:cNvPr id="2" name="Rectangle 5"/>
          <p:cNvSpPr>
            <a:spLocks noChangeArrowheads="1"/>
          </p:cNvSpPr>
          <p:nvPr/>
        </p:nvSpPr>
        <p:spPr bwMode="auto">
          <a:xfrm>
            <a:off x="323850" y="1412875"/>
            <a:ext cx="2087563" cy="863600"/>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ES" sz="1600" b="1" dirty="0">
                <a:solidFill>
                  <a:schemeClr val="bg1"/>
                </a:solidFill>
                <a:effectLst>
                  <a:outerShdw blurRad="38100" dist="38100" dir="2700000" algn="tl">
                    <a:srgbClr val="000000"/>
                  </a:outerShdw>
                </a:effectLst>
                <a:latin typeface="+mn-lt"/>
                <a:cs typeface="+mn-cs"/>
              </a:rPr>
              <a:t>Registro Funcionarios Inhibidos</a:t>
            </a:r>
          </a:p>
        </p:txBody>
      </p:sp>
      <p:sp>
        <p:nvSpPr>
          <p:cNvPr id="7176" name="Text Box 22"/>
          <p:cNvSpPr txBox="1">
            <a:spLocks noChangeArrowheads="1"/>
          </p:cNvSpPr>
          <p:nvPr/>
        </p:nvSpPr>
        <p:spPr bwMode="auto">
          <a:xfrm>
            <a:off x="2555875" y="3848100"/>
            <a:ext cx="6192838" cy="517525"/>
          </a:xfrm>
          <a:prstGeom prst="rect">
            <a:avLst/>
          </a:prstGeom>
          <a:noFill/>
          <a:ln w="76200">
            <a:noFill/>
            <a:miter lim="800000"/>
            <a:headEnd/>
            <a:tailEnd/>
          </a:ln>
        </p:spPr>
        <p:txBody>
          <a:bodyPr>
            <a:spAutoFit/>
          </a:bodyPr>
          <a:lstStyle/>
          <a:p>
            <a:pPr algn="just" eaLnBrk="0" hangingPunct="0"/>
            <a:r>
              <a:rPr lang="es-ES" sz="1400">
                <a:latin typeface="Calibri" pitchFamily="34" charset="0"/>
              </a:rPr>
              <a:t>CompraRED,  transfiere toda la información para rendición de cuentas al Sistema Integrado de Contratación Contractual SIAC.</a:t>
            </a:r>
          </a:p>
        </p:txBody>
      </p:sp>
      <p:sp>
        <p:nvSpPr>
          <p:cNvPr id="3" name="Rectangle 5"/>
          <p:cNvSpPr>
            <a:spLocks noChangeArrowheads="1"/>
          </p:cNvSpPr>
          <p:nvPr/>
        </p:nvSpPr>
        <p:spPr bwMode="auto">
          <a:xfrm>
            <a:off x="323850" y="3716338"/>
            <a:ext cx="2089150" cy="674687"/>
          </a:xfrm>
          <a:prstGeom prst="rect">
            <a:avLst/>
          </a:prstGeom>
          <a:solidFill>
            <a:srgbClr val="99CCFF">
              <a:alpha val="83000"/>
            </a:srgbClr>
          </a:solidFill>
          <a:ln w="9525">
            <a:noFill/>
            <a:miter lim="800000"/>
            <a:headEnd/>
            <a:tailEnd/>
          </a:ln>
          <a:effectLst>
            <a:outerShdw dist="35921" dir="2700000" algn="ctr" rotWithShape="0">
              <a:schemeClr val="bg2"/>
            </a:outerShdw>
          </a:effectLst>
        </p:spPr>
        <p:txBody>
          <a:bodyPr anchor="ctr"/>
          <a:lstStyle/>
          <a:p>
            <a:pPr algn="ctr" fontAlgn="auto">
              <a:lnSpc>
                <a:spcPct val="120000"/>
              </a:lnSpc>
              <a:spcBef>
                <a:spcPts val="0"/>
              </a:spcBef>
              <a:spcAft>
                <a:spcPts val="0"/>
              </a:spcAft>
              <a:defRPr/>
            </a:pPr>
            <a:r>
              <a:rPr lang="es-MX" sz="1600" b="1">
                <a:solidFill>
                  <a:schemeClr val="bg1"/>
                </a:solidFill>
                <a:effectLst>
                  <a:outerShdw blurRad="38100" dist="38100" dir="2700000" algn="tl">
                    <a:srgbClr val="000000"/>
                  </a:outerShdw>
                </a:effectLst>
                <a:latin typeface="+mn-lt"/>
                <a:cs typeface="+mn-cs"/>
              </a:rPr>
              <a:t>SIAC</a:t>
            </a:r>
            <a:endParaRPr lang="es-ES" sz="1600" b="1">
              <a:solidFill>
                <a:schemeClr val="bg1"/>
              </a:solidFill>
              <a:effectLst>
                <a:outerShdw blurRad="38100" dist="38100" dir="2700000" algn="tl">
                  <a:srgbClr val="000000"/>
                </a:outerShdw>
              </a:effectLst>
              <a:latin typeface="+mn-lt"/>
              <a:cs typeface="+mn-cs"/>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Números de Compr@Red</a:t>
            </a:r>
            <a:endParaRPr lang="es-CR" dirty="0"/>
          </a:p>
        </p:txBody>
      </p:sp>
      <p:sp>
        <p:nvSpPr>
          <p:cNvPr id="4" name="3 Marcador de pie de página"/>
          <p:cNvSpPr>
            <a:spLocks noGrp="1"/>
          </p:cNvSpPr>
          <p:nvPr>
            <p:ph type="ftr" sz="quarter" idx="11"/>
          </p:nvPr>
        </p:nvSpPr>
        <p:spPr>
          <a:xfrm>
            <a:off x="1763688" y="6356350"/>
            <a:ext cx="5256584" cy="365125"/>
          </a:xfrm>
        </p:spPr>
        <p:txBody>
          <a:bodyPr/>
          <a:lstStyle/>
          <a:p>
            <a:r>
              <a:rPr lang="es-ES" dirty="0" smtClean="0"/>
              <a:t>Dirección General de Administración de Bienes y Contratación Administrativa</a:t>
            </a:r>
            <a:endParaRPr lang="es-ES" dirty="0"/>
          </a:p>
        </p:txBody>
      </p:sp>
      <p:graphicFrame>
        <p:nvGraphicFramePr>
          <p:cNvPr id="7" name="6 Tabla"/>
          <p:cNvGraphicFramePr>
            <a:graphicFrameLocks noGrp="1"/>
          </p:cNvGraphicFramePr>
          <p:nvPr/>
        </p:nvGraphicFramePr>
        <p:xfrm>
          <a:off x="395536" y="1268760"/>
          <a:ext cx="5016501" cy="1468755"/>
        </p:xfrm>
        <a:graphic>
          <a:graphicData uri="http://schemas.openxmlformats.org/drawingml/2006/table">
            <a:tbl>
              <a:tblPr/>
              <a:tblGrid>
                <a:gridCol w="367602"/>
                <a:gridCol w="1169355"/>
                <a:gridCol w="1169355"/>
                <a:gridCol w="570417"/>
                <a:gridCol w="1739772"/>
              </a:tblGrid>
              <a:tr h="190500">
                <a:tc gridSpan="5">
                  <a:txBody>
                    <a:bodyPr/>
                    <a:lstStyle/>
                    <a:p>
                      <a:pPr algn="ctr" fontAlgn="b"/>
                      <a:r>
                        <a:rPr lang="es-ES" sz="1100" b="1" i="0" u="none" strike="noStrike" dirty="0">
                          <a:solidFill>
                            <a:srgbClr val="000000"/>
                          </a:solidFill>
                          <a:latin typeface="Calibri"/>
                        </a:rPr>
                        <a:t>CANTIDAD TOTAL DE TRAMITES POR TIPO DE </a:t>
                      </a:r>
                      <a:r>
                        <a:rPr lang="es-ES" sz="1100" b="1" i="0" u="none" strike="noStrike" dirty="0" smtClean="0">
                          <a:solidFill>
                            <a:srgbClr val="000000"/>
                          </a:solidFill>
                          <a:latin typeface="Calibri"/>
                        </a:rPr>
                        <a:t>CONTRATACIÓN AL 26 DE SETIEMBRE</a:t>
                      </a:r>
                      <a:r>
                        <a:rPr lang="es-ES" sz="1100" b="1" i="0" u="none" strike="noStrike" baseline="0" dirty="0" smtClean="0">
                          <a:solidFill>
                            <a:srgbClr val="000000"/>
                          </a:solidFill>
                          <a:latin typeface="Calibri"/>
                        </a:rPr>
                        <a:t> DE </a:t>
                      </a:r>
                      <a:r>
                        <a:rPr lang="es-ES" sz="1100" b="1" i="0" u="none" strike="noStrike" dirty="0" smtClean="0">
                          <a:solidFill>
                            <a:srgbClr val="000000"/>
                          </a:solidFill>
                          <a:latin typeface="Calibri"/>
                        </a:rPr>
                        <a:t>2012</a:t>
                      </a:r>
                      <a:endParaRPr lang="es-ES" sz="11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85750">
                <a:tc>
                  <a:txBody>
                    <a:bodyPr/>
                    <a:lstStyle/>
                    <a:p>
                      <a:pPr algn="ctr" fontAlgn="ctr"/>
                      <a:r>
                        <a:rPr lang="es-ES" sz="900" b="1"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900" b="1" i="0" u="none" strike="noStrike" dirty="0">
                          <a:solidFill>
                            <a:srgbClr val="000000"/>
                          </a:solidFill>
                          <a:latin typeface="Verdana"/>
                        </a:rPr>
                        <a:t>Tipo de Trámite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900" b="1" i="0" u="none" strike="noStrike" dirty="0">
                          <a:solidFill>
                            <a:srgbClr val="000000"/>
                          </a:solidFill>
                          <a:latin typeface="Verdana"/>
                        </a:rPr>
                        <a:t>CANTIDAD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latin typeface="Calibri"/>
                      </a:endParaRPr>
                    </a:p>
                  </a:txBody>
                  <a:tcPr marL="9525" marR="9525" marT="9525" marB="0" anchor="b">
                    <a:lnL>
                      <a:noFill/>
                    </a:lnL>
                    <a:lnR>
                      <a:noFill/>
                    </a:lnR>
                    <a:lnT>
                      <a:noFill/>
                    </a:lnT>
                    <a:lnB>
                      <a:noFill/>
                    </a:lnB>
                  </a:tcPr>
                </a:tc>
              </a:tr>
              <a:tr h="2667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800" b="0" i="0" u="none" strike="noStrike">
                          <a:solidFill>
                            <a:srgbClr val="000000"/>
                          </a:solidFill>
                          <a:latin typeface="Verdana"/>
                        </a:rPr>
                        <a:t>Contratación Directa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800" b="0" i="0" u="none" strike="noStrike" dirty="0">
                          <a:solidFill>
                            <a:srgbClr val="000000"/>
                          </a:solidFill>
                          <a:latin typeface="Verdana"/>
                        </a:rPr>
                        <a:t>9998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800" b="0" i="0" u="none" strike="noStrike">
                          <a:solidFill>
                            <a:srgbClr val="000000"/>
                          </a:solidFill>
                          <a:latin typeface="Verdana"/>
                        </a:rPr>
                        <a:t>Licitación Abreviada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800" b="0" i="0" u="none" strike="noStrike" dirty="0">
                          <a:solidFill>
                            <a:srgbClr val="000000"/>
                          </a:solidFill>
                          <a:latin typeface="Verdana"/>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800" b="0" i="0" u="none" strike="noStrike">
                          <a:solidFill>
                            <a:srgbClr val="000000"/>
                          </a:solidFill>
                          <a:latin typeface="Verdana"/>
                        </a:rPr>
                        <a:t>Licitación Pública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800" b="0" i="0" u="none" strike="noStrike">
                          <a:solidFill>
                            <a:srgbClr val="000000"/>
                          </a:solidFill>
                          <a:latin typeface="Verdana"/>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es-ES"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1" i="0" u="none" strike="noStrike">
                          <a:solidFill>
                            <a:srgbClr val="000000"/>
                          </a:solidFill>
                          <a:latin typeface="Verdan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b"/>
                      <a:r>
                        <a:rPr lang="es-ES" sz="1100" b="0" i="0" u="none" strike="noStrike">
                          <a:solidFill>
                            <a:srgbClr val="000000"/>
                          </a:solidFill>
                          <a:latin typeface="Calibri"/>
                        </a:rPr>
                        <a:t>10829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8" name="7 Tabla"/>
          <p:cNvGraphicFramePr>
            <a:graphicFrameLocks noGrp="1"/>
          </p:cNvGraphicFramePr>
          <p:nvPr/>
        </p:nvGraphicFramePr>
        <p:xfrm>
          <a:off x="3779912" y="1628800"/>
          <a:ext cx="5016501" cy="2640330"/>
        </p:xfrm>
        <a:graphic>
          <a:graphicData uri="http://schemas.openxmlformats.org/drawingml/2006/table">
            <a:tbl>
              <a:tblPr/>
              <a:tblGrid>
                <a:gridCol w="367602"/>
                <a:gridCol w="1288582"/>
                <a:gridCol w="1584176"/>
                <a:gridCol w="864096"/>
                <a:gridCol w="912045"/>
              </a:tblGrid>
              <a:tr h="190500">
                <a:tc gridSpan="5">
                  <a:txBody>
                    <a:bodyPr/>
                    <a:lstStyle/>
                    <a:p>
                      <a:pPr algn="ctr" fontAlgn="b"/>
                      <a:r>
                        <a:rPr lang="es-ES" sz="1100" b="1" i="0" u="none" strike="noStrike" dirty="0">
                          <a:solidFill>
                            <a:srgbClr val="000000"/>
                          </a:solidFill>
                          <a:latin typeface="Calibri"/>
                        </a:rPr>
                        <a:t>MONTOS ADJUDICADOS EN FIRME POR TIPO DE TRAMITE Y POR </a:t>
                      </a:r>
                      <a:r>
                        <a:rPr lang="es-ES" sz="1100" b="1" i="0" u="none" strike="noStrike" dirty="0" smtClean="0">
                          <a:solidFill>
                            <a:srgbClr val="000000"/>
                          </a:solidFill>
                          <a:latin typeface="Calibri"/>
                        </a:rPr>
                        <a:t>MONEDA AL 26 SETIEMBRE</a:t>
                      </a:r>
                      <a:endParaRPr lang="es-ES" sz="11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ctr"/>
                      <a:r>
                        <a:rPr lang="es-ES" sz="900" b="1"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1100" b="1" i="0" u="none" strike="noStrike" dirty="0">
                          <a:solidFill>
                            <a:srgbClr val="000000"/>
                          </a:solidFill>
                          <a:latin typeface="Verdana"/>
                        </a:rPr>
                        <a:t>Tipo de </a:t>
                      </a:r>
                      <a:r>
                        <a:rPr lang="es-ES" sz="1100" b="1" i="0" u="none" strike="noStrike" dirty="0" err="1">
                          <a:solidFill>
                            <a:srgbClr val="000000"/>
                          </a:solidFill>
                          <a:latin typeface="Verdana"/>
                        </a:rPr>
                        <a:t>Trámtie</a:t>
                      </a:r>
                      <a:endParaRPr lang="es-ES" sz="11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100" b="1" i="0" u="none" strike="noStrike" dirty="0">
                          <a:solidFill>
                            <a:srgbClr val="000000"/>
                          </a:solidFill>
                          <a:latin typeface="Verdana"/>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100" b="1" i="0" u="none" strike="noStrike" dirty="0">
                          <a:solidFill>
                            <a:srgbClr val="000000"/>
                          </a:solidFill>
                          <a:latin typeface="Verdana"/>
                        </a:rPr>
                        <a:t>Moneda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Contratación Directa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dirty="0">
                          <a:solidFill>
                            <a:srgbClr val="000000"/>
                          </a:solidFill>
                          <a:latin typeface="Verdana"/>
                        </a:rPr>
                        <a:t>₡16.240.175.795,78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a:solidFill>
                            <a:srgbClr val="000000"/>
                          </a:solidFill>
                          <a:latin typeface="Verdana"/>
                        </a:rPr>
                        <a:t>CRC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Contratación Directa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dirty="0">
                          <a:solidFill>
                            <a:srgbClr val="000000"/>
                          </a:solidFill>
                          <a:latin typeface="Verdana"/>
                        </a:rPr>
                        <a:t>€ 176.152,10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a:solidFill>
                            <a:srgbClr val="000000"/>
                          </a:solidFill>
                          <a:latin typeface="Verdana"/>
                        </a:rPr>
                        <a:t>EUR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667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Contratación Directa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dirty="0">
                          <a:solidFill>
                            <a:srgbClr val="000000"/>
                          </a:solidFill>
                          <a:latin typeface="Verdana"/>
                        </a:rPr>
                        <a:t>$8.299.261,29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a:solidFill>
                            <a:srgbClr val="000000"/>
                          </a:solidFill>
                          <a:latin typeface="Verdana"/>
                        </a:rPr>
                        <a:t>USD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Licitación Abreviada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a:solidFill>
                            <a:srgbClr val="000000"/>
                          </a:solidFill>
                          <a:latin typeface="Verdana"/>
                        </a:rPr>
                        <a:t>₡5.389.933.074,13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dirty="0">
                          <a:solidFill>
                            <a:srgbClr val="000000"/>
                          </a:solidFill>
                          <a:latin typeface="Verdana"/>
                        </a:rPr>
                        <a:t>CRC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Licitación Abreviada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a:solidFill>
                            <a:srgbClr val="000000"/>
                          </a:solidFill>
                          <a:latin typeface="Verdana"/>
                        </a:rPr>
                        <a:t>$4.700.241,56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dirty="0">
                          <a:solidFill>
                            <a:srgbClr val="000000"/>
                          </a:solidFill>
                          <a:latin typeface="Verdana"/>
                        </a:rPr>
                        <a:t>USD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Licitación Pública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a:solidFill>
                            <a:srgbClr val="000000"/>
                          </a:solidFill>
                          <a:latin typeface="Verdana"/>
                        </a:rPr>
                        <a:t>₡1.636.648.198,94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dirty="0">
                          <a:solidFill>
                            <a:srgbClr val="000000"/>
                          </a:solidFill>
                          <a:latin typeface="Verdana"/>
                        </a:rPr>
                        <a:t>CRC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l" fontAlgn="ctr"/>
                      <a:r>
                        <a:rPr lang="es-ES" sz="1100" b="0" i="0" u="none" strike="noStrike">
                          <a:solidFill>
                            <a:srgbClr val="000000"/>
                          </a:solidFill>
                          <a:latin typeface="Verdana"/>
                        </a:rPr>
                        <a:t>Licitación Pública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s-ES" sz="1100" b="0" i="0" u="none" strike="noStrike">
                          <a:solidFill>
                            <a:srgbClr val="000000"/>
                          </a:solidFill>
                          <a:latin typeface="Verdana"/>
                        </a:rPr>
                        <a:t>$2.762.027,80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100" b="0" i="0" u="none" strike="noStrike" dirty="0">
                          <a:solidFill>
                            <a:srgbClr val="000000"/>
                          </a:solidFill>
                          <a:latin typeface="Verdana"/>
                        </a:rPr>
                        <a:t>USD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9" name="8 Tabla"/>
          <p:cNvGraphicFramePr>
            <a:graphicFrameLocks noGrp="1"/>
          </p:cNvGraphicFramePr>
          <p:nvPr/>
        </p:nvGraphicFramePr>
        <p:xfrm>
          <a:off x="827584" y="4581128"/>
          <a:ext cx="5016501" cy="946785"/>
        </p:xfrm>
        <a:graphic>
          <a:graphicData uri="http://schemas.openxmlformats.org/drawingml/2006/table">
            <a:tbl>
              <a:tblPr/>
              <a:tblGrid>
                <a:gridCol w="367602"/>
                <a:gridCol w="1792638"/>
                <a:gridCol w="1116489"/>
                <a:gridCol w="1739772"/>
              </a:tblGrid>
              <a:tr h="118492">
                <a:tc gridSpan="4">
                  <a:txBody>
                    <a:bodyPr/>
                    <a:lstStyle/>
                    <a:p>
                      <a:pPr algn="ctr" fontAlgn="b"/>
                      <a:r>
                        <a:rPr lang="es-ES" sz="1100" b="1" i="0" u="none" strike="noStrike" dirty="0">
                          <a:solidFill>
                            <a:srgbClr val="000000"/>
                          </a:solidFill>
                          <a:latin typeface="Calibri"/>
                        </a:rPr>
                        <a:t>MONTOS ADJUDICADOS EN FIRME POR TIPO DE </a:t>
                      </a:r>
                      <a:r>
                        <a:rPr lang="es-ES" sz="1100" b="1" i="0" u="none" strike="noStrike" dirty="0" smtClean="0">
                          <a:solidFill>
                            <a:srgbClr val="000000"/>
                          </a:solidFill>
                          <a:latin typeface="Calibri"/>
                        </a:rPr>
                        <a:t>MONEDA AL 26 DE SETIEMBRE</a:t>
                      </a:r>
                      <a:r>
                        <a:rPr lang="es-ES" sz="1100" b="1" i="0" u="none" strike="noStrike" baseline="0" dirty="0" smtClean="0">
                          <a:solidFill>
                            <a:srgbClr val="000000"/>
                          </a:solidFill>
                          <a:latin typeface="Calibri"/>
                        </a:rPr>
                        <a:t> 2012</a:t>
                      </a:r>
                      <a:r>
                        <a:rPr lang="es-ES" sz="1100" b="1" i="0" u="none" strike="noStrike" dirty="0" smtClean="0">
                          <a:solidFill>
                            <a:srgbClr val="000000"/>
                          </a:solidFill>
                          <a:latin typeface="Calibri"/>
                        </a:rPr>
                        <a:t> </a:t>
                      </a:r>
                      <a:endParaRPr lang="es-ES" sz="1100" b="1" i="0" u="none" strike="noStrike" dirty="0">
                        <a:solidFill>
                          <a:srgbClr val="000000"/>
                        </a:solidFill>
                        <a:latin typeface="Calibri"/>
                      </a:endParaRPr>
                    </a:p>
                  </a:txBody>
                  <a:tcPr marL="9525" marR="9525" marT="9525" marB="0" anchor="b">
                    <a:lnL>
                      <a:noFill/>
                    </a:lnL>
                    <a:lnR>
                      <a:noFill/>
                    </a:lnR>
                    <a:lnT>
                      <a:noFill/>
                    </a:lnT>
                    <a:lnB>
                      <a:noFill/>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ctr"/>
                      <a:r>
                        <a:rPr lang="es-ES" sz="900" b="1"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ctr" fontAlgn="ctr"/>
                      <a:r>
                        <a:rPr lang="es-ES" sz="1200" b="1" i="0" u="none" strike="noStrike" dirty="0">
                          <a:solidFill>
                            <a:srgbClr val="000000"/>
                          </a:solidFill>
                          <a:latin typeface="Verdana"/>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200" b="1" i="0" u="none" strike="noStrike" dirty="0">
                          <a:solidFill>
                            <a:srgbClr val="000000"/>
                          </a:solidFill>
                          <a:latin typeface="Verdana"/>
                        </a:rPr>
                        <a:t>Moneda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r" fontAlgn="ctr"/>
                      <a:r>
                        <a:rPr lang="es-ES" sz="1200" b="0" i="0" u="none" strike="noStrike" dirty="0">
                          <a:solidFill>
                            <a:srgbClr val="000000"/>
                          </a:solidFill>
                          <a:latin typeface="Verdana"/>
                        </a:rPr>
                        <a:t>₡23.266.757.068,85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200" b="0" i="0" u="none" strike="noStrike" dirty="0">
                          <a:solidFill>
                            <a:srgbClr val="000000"/>
                          </a:solidFill>
                          <a:latin typeface="Verdana"/>
                        </a:rPr>
                        <a:t>CRC(colones)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r" fontAlgn="ctr"/>
                      <a:r>
                        <a:rPr lang="es-ES" sz="1200" b="0" i="0" u="none" strike="noStrike">
                          <a:solidFill>
                            <a:srgbClr val="000000"/>
                          </a:solidFill>
                          <a:latin typeface="Verdana"/>
                        </a:rPr>
                        <a:t>€ 176.152,10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200" b="0" i="0" u="none" strike="noStrike" dirty="0">
                          <a:solidFill>
                            <a:srgbClr val="000000"/>
                          </a:solidFill>
                          <a:latin typeface="Verdana"/>
                        </a:rPr>
                        <a:t>EUR(euros)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ctr"/>
                      <a:r>
                        <a:rPr lang="es-ES" sz="800" b="0" i="0" u="none" strike="noStrike">
                          <a:solidFill>
                            <a:srgbClr val="000000"/>
                          </a:solidFill>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5F5F5"/>
                    </a:solidFill>
                  </a:tcPr>
                </a:tc>
                <a:tc>
                  <a:txBody>
                    <a:bodyPr/>
                    <a:lstStyle/>
                    <a:p>
                      <a:pPr algn="r" fontAlgn="ctr"/>
                      <a:r>
                        <a:rPr lang="es-ES" sz="1200" b="0" i="0" u="none" strike="noStrike" dirty="0">
                          <a:solidFill>
                            <a:srgbClr val="000000"/>
                          </a:solidFill>
                          <a:latin typeface="Verdana"/>
                        </a:rPr>
                        <a:t>$15.761.530,65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ctr" fontAlgn="ctr"/>
                      <a:r>
                        <a:rPr lang="es-ES" sz="1200" b="0" i="0" u="none" strike="noStrike" dirty="0">
                          <a:solidFill>
                            <a:srgbClr val="000000"/>
                          </a:solidFill>
                          <a:latin typeface="Verdana"/>
                        </a:rPr>
                        <a:t>USD(dólares)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l" fontAlgn="b"/>
                      <a:endParaRPr lang="es-E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331640" y="1503943"/>
            <a:ext cx="6500858" cy="4124206"/>
          </a:xfrm>
          <a:prstGeom prst="rect">
            <a:avLst/>
          </a:prstGeom>
          <a:noFill/>
          <a:ln w="9525">
            <a:noFill/>
            <a:miter lim="800000"/>
            <a:headEnd/>
            <a:tailEnd/>
          </a:ln>
        </p:spPr>
        <p:txBody>
          <a:bodyPr wrap="square">
            <a:spAutoFit/>
          </a:bodyPr>
          <a:lstStyle/>
          <a:p>
            <a:pPr algn="ctr"/>
            <a:r>
              <a:rPr lang="es-ES" sz="5400" b="1" dirty="0" smtClean="0">
                <a:latin typeface="Arial" pitchFamily="34" charset="0"/>
                <a:cs typeface="Arial" pitchFamily="34" charset="0"/>
              </a:rPr>
              <a:t>CONVENIO MARCO</a:t>
            </a:r>
          </a:p>
          <a:p>
            <a:pPr algn="ctr"/>
            <a:endParaRPr lang="es-ES" sz="5400" b="1" dirty="0" smtClean="0">
              <a:latin typeface="Arial" pitchFamily="34" charset="0"/>
              <a:cs typeface="Arial" pitchFamily="34" charset="0"/>
            </a:endParaRPr>
          </a:p>
          <a:p>
            <a:pPr algn="ctr"/>
            <a:r>
              <a:rPr lang="es-ES" sz="2000" b="1" dirty="0" smtClean="0">
                <a:latin typeface="Arial" pitchFamily="34" charset="0"/>
                <a:cs typeface="Arial" pitchFamily="34" charset="0"/>
              </a:rPr>
              <a:t>Una herramienta para ejecutar eficientemente el presupuesto de compras </a:t>
            </a:r>
          </a:p>
          <a:p>
            <a:pPr algn="ctr"/>
            <a:endParaRPr lang="es-ES" sz="2000" b="1" dirty="0" smtClean="0">
              <a:latin typeface="Arial" pitchFamily="34" charset="0"/>
              <a:cs typeface="Arial" pitchFamily="34" charset="0"/>
            </a:endParaRPr>
          </a:p>
          <a:p>
            <a:pPr algn="ctr"/>
            <a:endParaRPr lang="es-ES" sz="2000" b="1" dirty="0">
              <a:latin typeface="Arial" pitchFamily="34" charset="0"/>
              <a:cs typeface="Arial" pitchFamily="34" charset="0"/>
            </a:endParaRPr>
          </a:p>
          <a:p>
            <a:pPr algn="ctr"/>
            <a:endParaRPr lang="es-ES" sz="2000" b="1" dirty="0" smtClean="0">
              <a:latin typeface="Arial" pitchFamily="34" charset="0"/>
              <a:cs typeface="Arial" pitchFamily="34" charset="0"/>
            </a:endParaRPr>
          </a:p>
        </p:txBody>
      </p:sp>
      <p:sp>
        <p:nvSpPr>
          <p:cNvPr id="6" name="3 Marcador de pie de página"/>
          <p:cNvSpPr>
            <a:spLocks noGrp="1"/>
          </p:cNvSpPr>
          <p:nvPr>
            <p:ph type="ftr" sz="quarter" idx="11"/>
          </p:nvPr>
        </p:nvSpPr>
        <p:spPr>
          <a:xfrm>
            <a:off x="3131840" y="6492875"/>
            <a:ext cx="2895600" cy="365125"/>
          </a:xfrm>
        </p:spPr>
        <p:txBody>
          <a:bodyPr/>
          <a:lstStyle/>
          <a:p>
            <a:r>
              <a:rPr lang="es-ES" dirty="0" smtClean="0"/>
              <a:t>Dirección General de Administración de Bienes y Contratación Administrativa</a:t>
            </a:r>
            <a:endParaRPr lang="es-ES"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Direccion de Planificacion Institucional</a:t>
            </a:r>
            <a:endParaRPr lang="es-ES"/>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23850" y="260350"/>
            <a:ext cx="981075" cy="904875"/>
          </a:xfrm>
          <a:prstGeom prst="rect">
            <a:avLst/>
          </a:prstGeom>
          <a:noFill/>
          <a:ln w="9525">
            <a:noFill/>
            <a:miter lim="800000"/>
            <a:headEnd/>
            <a:tailEnd/>
          </a:ln>
        </p:spPr>
      </p:pic>
      <p:sp>
        <p:nvSpPr>
          <p:cNvPr id="8" name="Rectangle 4"/>
          <p:cNvSpPr>
            <a:spLocks noChangeArrowheads="1"/>
          </p:cNvSpPr>
          <p:nvPr/>
        </p:nvSpPr>
        <p:spPr bwMode="auto">
          <a:xfrm>
            <a:off x="0" y="1268413"/>
            <a:ext cx="4562475" cy="336550"/>
          </a:xfrm>
          <a:prstGeom prst="rect">
            <a:avLst/>
          </a:prstGeom>
          <a:noFill/>
          <a:ln w="9525">
            <a:noFill/>
            <a:miter lim="800000"/>
            <a:headEnd/>
            <a:tailEnd/>
          </a:ln>
        </p:spPr>
        <p:txBody>
          <a:bodyPr>
            <a:spAutoFit/>
          </a:bodyPr>
          <a:lstStyle/>
          <a:p>
            <a:r>
              <a:rPr lang="es-ES_tradnl" sz="800" b="1" i="1" dirty="0">
                <a:solidFill>
                  <a:srgbClr val="3366FF"/>
                </a:solidFill>
              </a:rPr>
              <a:t>Dirección General de Administración de Bienes y </a:t>
            </a:r>
            <a:endParaRPr lang="es-ES" sz="800" b="1" dirty="0">
              <a:solidFill>
                <a:srgbClr val="3366FF"/>
              </a:solidFill>
            </a:endParaRPr>
          </a:p>
          <a:p>
            <a:r>
              <a:rPr lang="es-ES_tradnl" sz="800" b="1" i="1" dirty="0">
                <a:solidFill>
                  <a:srgbClr val="3366FF"/>
                </a:solidFill>
              </a:rPr>
              <a:t>Contratación Administrativa</a:t>
            </a:r>
          </a:p>
        </p:txBody>
      </p:sp>
      <p:sp>
        <p:nvSpPr>
          <p:cNvPr id="9" name="Rectangle 5"/>
          <p:cNvSpPr>
            <a:spLocks noChangeArrowheads="1"/>
          </p:cNvSpPr>
          <p:nvPr/>
        </p:nvSpPr>
        <p:spPr bwMode="auto">
          <a:xfrm>
            <a:off x="250825" y="2078861"/>
            <a:ext cx="8497888" cy="4524315"/>
          </a:xfrm>
          <a:prstGeom prst="rect">
            <a:avLst/>
          </a:prstGeom>
          <a:noFill/>
          <a:ln w="9525">
            <a:noFill/>
            <a:miter lim="800000"/>
            <a:headEnd/>
            <a:tailEnd/>
          </a:ln>
        </p:spPr>
        <p:txBody>
          <a:bodyPr anchor="ctr">
            <a:spAutoFit/>
          </a:bodyPr>
          <a:lstStyle/>
          <a:p>
            <a:pPr algn="ctr"/>
            <a:endParaRPr lang="es-ES" b="1" dirty="0">
              <a:latin typeface="Arial" pitchFamily="34" charset="0"/>
              <a:cs typeface="Arial" pitchFamily="34" charset="0"/>
            </a:endParaRPr>
          </a:p>
          <a:p>
            <a:pPr algn="ctr"/>
            <a:r>
              <a:rPr lang="es-ES" sz="2400" b="1" i="1" dirty="0">
                <a:latin typeface="Arial" pitchFamily="34" charset="0"/>
                <a:cs typeface="Arial" pitchFamily="34" charset="0"/>
              </a:rPr>
              <a:t>Una gestión de compras con visión corporativa a nivel del Estado</a:t>
            </a:r>
          </a:p>
          <a:p>
            <a:pPr algn="ctr"/>
            <a:endParaRPr lang="es-ES" sz="2400" b="1" dirty="0">
              <a:latin typeface="Arial" pitchFamily="34" charset="0"/>
              <a:cs typeface="Arial" pitchFamily="34" charset="0"/>
            </a:endParaRPr>
          </a:p>
          <a:p>
            <a:pPr algn="just">
              <a:buFontTx/>
              <a:buChar char="•"/>
            </a:pPr>
            <a:r>
              <a:rPr lang="es-ES" b="1" dirty="0">
                <a:latin typeface="Arial" pitchFamily="34" charset="0"/>
                <a:cs typeface="Arial" pitchFamily="34" charset="0"/>
              </a:rPr>
              <a:t>El Gobierno, implementa políticas con visión corporativa de Estado con el fin </a:t>
            </a:r>
            <a:r>
              <a:rPr lang="es-ES" b="1" dirty="0" smtClean="0">
                <a:latin typeface="Arial" pitchFamily="34" charset="0"/>
                <a:cs typeface="Arial" pitchFamily="34" charset="0"/>
              </a:rPr>
              <a:t>de </a:t>
            </a:r>
            <a:r>
              <a:rPr lang="es-ES" b="1" dirty="0">
                <a:latin typeface="Arial" pitchFamily="34" charset="0"/>
                <a:cs typeface="Arial" pitchFamily="34" charset="0"/>
              </a:rPr>
              <a:t>obtener economías, principalmente a través de convenios marco, subasta a la baja, entre otros, </a:t>
            </a:r>
            <a:r>
              <a:rPr lang="es-ES" b="1" dirty="0" smtClean="0">
                <a:latin typeface="Arial" pitchFamily="34" charset="0"/>
                <a:cs typeface="Arial" pitchFamily="34" charset="0"/>
              </a:rPr>
              <a:t>orientando </a:t>
            </a:r>
            <a:r>
              <a:rPr lang="es-ES" b="1" dirty="0">
                <a:latin typeface="Arial" pitchFamily="34" charset="0"/>
                <a:cs typeface="Arial" pitchFamily="34" charset="0"/>
              </a:rPr>
              <a:t>las compras en áreas de interés estratégico.</a:t>
            </a:r>
          </a:p>
          <a:p>
            <a:pPr algn="just"/>
            <a:endParaRPr lang="es-ES" b="1" dirty="0">
              <a:latin typeface="Arial" pitchFamily="34" charset="0"/>
              <a:cs typeface="Arial" pitchFamily="34" charset="0"/>
            </a:endParaRPr>
          </a:p>
          <a:p>
            <a:pPr algn="just">
              <a:buFontTx/>
              <a:buChar char="•"/>
            </a:pPr>
            <a:r>
              <a:rPr lang="es-ES" b="1" dirty="0">
                <a:latin typeface="Arial" pitchFamily="34" charset="0"/>
                <a:cs typeface="Arial" pitchFamily="34" charset="0"/>
              </a:rPr>
              <a:t>Introduce una gestión de contratación corporativa a nivel de Estado, que preserva autonomía y descentralización, pero maximiza economías. </a:t>
            </a:r>
          </a:p>
          <a:p>
            <a:pPr algn="just">
              <a:buFontTx/>
              <a:buChar char="•"/>
            </a:pPr>
            <a:endParaRPr lang="es-ES" b="1" dirty="0">
              <a:latin typeface="Arial" pitchFamily="34" charset="0"/>
              <a:cs typeface="Arial" pitchFamily="34" charset="0"/>
            </a:endParaRPr>
          </a:p>
          <a:p>
            <a:pPr algn="just">
              <a:buFontTx/>
              <a:buChar char="•"/>
            </a:pPr>
            <a:r>
              <a:rPr lang="es-ES" b="1" dirty="0">
                <a:latin typeface="Arial" pitchFamily="34" charset="0"/>
                <a:cs typeface="Arial" pitchFamily="34" charset="0"/>
              </a:rPr>
              <a:t>Se crea un supermercado </a:t>
            </a:r>
            <a:r>
              <a:rPr lang="es-ES" b="1" dirty="0" smtClean="0">
                <a:latin typeface="Arial" pitchFamily="34" charset="0"/>
                <a:cs typeface="Arial" pitchFamily="34" charset="0"/>
              </a:rPr>
              <a:t>virtual para </a:t>
            </a:r>
            <a:r>
              <a:rPr lang="es-ES" b="1" dirty="0">
                <a:latin typeface="Arial" pitchFamily="34" charset="0"/>
                <a:cs typeface="Arial" pitchFamily="34" charset="0"/>
              </a:rPr>
              <a:t>generar </a:t>
            </a:r>
            <a:r>
              <a:rPr lang="es-ES" b="1" dirty="0" smtClean="0">
                <a:latin typeface="Arial" pitchFamily="34" charset="0"/>
                <a:cs typeface="Arial" pitchFamily="34" charset="0"/>
              </a:rPr>
              <a:t>ahorros en tiempo</a:t>
            </a:r>
            <a:r>
              <a:rPr lang="es-ES" b="1" dirty="0">
                <a:latin typeface="Arial" pitchFamily="34" charset="0"/>
                <a:cs typeface="Arial" pitchFamily="34" charset="0"/>
              </a:rPr>
              <a:t>, </a:t>
            </a:r>
            <a:r>
              <a:rPr lang="es-ES" b="1" dirty="0" smtClean="0">
                <a:latin typeface="Arial" pitchFamily="34" charset="0"/>
                <a:cs typeface="Arial" pitchFamily="34" charset="0"/>
              </a:rPr>
              <a:t>precios y </a:t>
            </a:r>
            <a:r>
              <a:rPr lang="es-ES" b="1" dirty="0">
                <a:latin typeface="Arial" pitchFamily="34" charset="0"/>
                <a:cs typeface="Arial" pitchFamily="34" charset="0"/>
              </a:rPr>
              <a:t>eficiencia en las transacciones.</a:t>
            </a:r>
          </a:p>
          <a:p>
            <a:pPr algn="just"/>
            <a:endParaRPr lang="es-ES" b="1" dirty="0">
              <a:latin typeface="Arial" pitchFamily="34" charset="0"/>
              <a:cs typeface="Arial" pitchFamily="34" charset="0"/>
            </a:endParaRPr>
          </a:p>
        </p:txBody>
      </p:sp>
      <p:sp>
        <p:nvSpPr>
          <p:cNvPr id="10" name="Rectangle 6"/>
          <p:cNvSpPr>
            <a:spLocks noChangeArrowheads="1"/>
          </p:cNvSpPr>
          <p:nvPr/>
        </p:nvSpPr>
        <p:spPr bwMode="auto">
          <a:xfrm>
            <a:off x="4857752" y="1071546"/>
            <a:ext cx="3960812" cy="366713"/>
          </a:xfrm>
          <a:prstGeom prst="rect">
            <a:avLst/>
          </a:prstGeom>
          <a:noFill/>
          <a:ln w="9525">
            <a:noFill/>
            <a:miter lim="800000"/>
            <a:headEnd/>
            <a:tailEnd/>
          </a:ln>
        </p:spPr>
        <p:txBody>
          <a:bodyPr>
            <a:spAutoFit/>
          </a:bodyPr>
          <a:lstStyle/>
          <a:p>
            <a:r>
              <a:rPr lang="es-ES" b="1" dirty="0">
                <a:latin typeface="Arial" pitchFamily="34" charset="0"/>
                <a:cs typeface="Arial" pitchFamily="34" charset="0"/>
              </a:rPr>
              <a:t>Políticas y Gestión de Compras</a:t>
            </a:r>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3783</Words>
  <Application>Microsoft Office PowerPoint</Application>
  <PresentationFormat>Presentación en pantalla (4:3)</PresentationFormat>
  <Paragraphs>681</Paragraphs>
  <Slides>55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Tema de Office</vt:lpstr>
      <vt:lpstr>Visio</vt:lpstr>
      <vt:lpstr> MINISTERIO DE HACIENDA DIRECCIÓN GENERAL DE ADMINISTRACION DE BIENES Y CONTRATACION ADMINISTRATIVA </vt:lpstr>
      <vt:lpstr>¿Qué es CompraRED?</vt:lpstr>
      <vt:lpstr>Importancia de compras electrónicas como herramienta de desarrollo</vt:lpstr>
      <vt:lpstr>¿Qué ofrece CompraRED?</vt:lpstr>
      <vt:lpstr>¿Qué ofrece CompraRED?</vt:lpstr>
      <vt:lpstr>¿Qué ofrece CompraRED?</vt:lpstr>
      <vt:lpstr>Números de Compr@Red</vt:lpstr>
      <vt:lpstr>Presentación de PowerPoint</vt:lpstr>
      <vt:lpstr>Presentación de PowerPoint</vt:lpstr>
      <vt:lpstr>¿QUÉ ES UN CONVENIO MARCO?</vt:lpstr>
      <vt:lpstr>Presentación de PowerPoint</vt:lpstr>
      <vt:lpstr>TIPOS DE CONVENIOS MARCO</vt:lpstr>
      <vt:lpstr>Presentación de PowerPoint</vt:lpstr>
      <vt:lpstr>Presentación de PowerPoint</vt:lpstr>
      <vt:lpstr>Modelo Operacional</vt:lpstr>
      <vt:lpstr>Contratación Corporativa:</vt:lpstr>
      <vt:lpstr>Presentación de PowerPoint</vt:lpstr>
      <vt:lpstr>Presentación de PowerPoint</vt:lpstr>
      <vt:lpstr>Presentación de PowerPoint</vt:lpstr>
      <vt:lpstr>Beneficios Catálogo Electrónico de Convenio Marco para  el Comprador</vt:lpstr>
      <vt:lpstr>Beneficios para el Comprador</vt:lpstr>
      <vt:lpstr>Beneficios para los Proveedores Comerciales</vt:lpstr>
      <vt:lpstr>CONVENIOS MARCO</vt:lpstr>
      <vt:lpstr>Convenios Marcos en proceso de Contratación</vt:lpstr>
      <vt:lpstr>Ahorro en CM</vt:lpstr>
      <vt:lpstr>1- CM Suministros de Oficina y Papelería  Licitación Pública 2010LN-000001-CMBYC</vt:lpstr>
      <vt:lpstr> Suministro de Útiles de Oficina y Papelería  Licitación Pública 2010LN-000001-CMBYC  </vt:lpstr>
      <vt:lpstr>Presentación de PowerPoint</vt:lpstr>
      <vt:lpstr>Convenio Marco de suministros 2010LN-000001-CMBYC </vt:lpstr>
      <vt:lpstr>Convenio Marco de suministros 2010LN-000001-CMBYC </vt:lpstr>
      <vt:lpstr>2- Convenio Marco Servicios de limpieza  Licitación Pública 2009LN-000002-CMBYC</vt:lpstr>
      <vt:lpstr> 2- Convenio Marco Servicios de limpieza  Licitación Pública 2009LN-000002-CMBYC   </vt:lpstr>
      <vt:lpstr>Presentación de PowerPoint</vt:lpstr>
      <vt:lpstr>Presentación de PowerPoint</vt:lpstr>
      <vt:lpstr>Presentación de PowerPoint</vt:lpstr>
      <vt:lpstr>3- Convenio Marco Adquisición de llantas  Licitación Pública 2009LN-000001-CMBYC</vt:lpstr>
      <vt:lpstr>3- Convenio Marco Adquisición de llantas  Licitación Pública 2009LN-000001-CMBYC</vt:lpstr>
      <vt:lpstr>Presentación de PowerPoint</vt:lpstr>
      <vt:lpstr>Presentación de PowerPoint</vt:lpstr>
      <vt:lpstr>Presentación de PowerPoint</vt:lpstr>
      <vt:lpstr>4-Convenio Marco Servicios de Agencias de Viajes Licitación Pública 2009LN-000003-CMBYC </vt:lpstr>
      <vt:lpstr>4-Convenio Marco Servicios de Agencias de Viajes Licitación Pública 2009LN-000003-CMBYC </vt:lpstr>
      <vt:lpstr>Presentación de PowerPoint</vt:lpstr>
      <vt:lpstr>Presentación de PowerPoint</vt:lpstr>
      <vt:lpstr>Presentación de PowerPoint</vt:lpstr>
      <vt:lpstr>Presentación de PowerPoint</vt:lpstr>
      <vt:lpstr>  Beneficios del Sistema </vt:lpstr>
      <vt:lpstr>  Beneficios de la firma digital:  </vt:lpstr>
      <vt:lpstr>  Requisitos Institucionales para utilizar el sistema Compr@Red </vt:lpstr>
      <vt:lpstr>  Requisitos Institucionales </vt:lpstr>
      <vt:lpstr>  Configuración mínima recomendada para el equipo de cómputo: </vt:lpstr>
      <vt:lpstr>  Configuración mínima recomendada para el equipo de cómputo: </vt:lpstr>
      <vt:lpstr>  Configuración mínima recomendada para el equipo de cómputo: </vt:lpstr>
      <vt:lpstr>  Configuración mínima recomendada para el equipo de cómputo: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HACIENDA DIRECCIÓN GENERAL DE ADMINISTRACION DE BIENES Y CONTRATACION ADMINISTRATIVA</dc:title>
  <dc:creator>Esteban</dc:creator>
  <cp:lastModifiedBy>Esteban Zúñiga Salas</cp:lastModifiedBy>
  <cp:revision>49</cp:revision>
  <dcterms:modified xsi:type="dcterms:W3CDTF">2012-11-06T13:43:43Z</dcterms:modified>
</cp:coreProperties>
</file>